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embeddedFontLst>
    <p:embeddedFont>
      <p:font typeface="DM Sans" pitchFamily="2" charset="0"/>
      <p:regular r:id="rId24"/>
      <p:bold r:id="rId25"/>
      <p:italic r:id="rId26"/>
      <p:boldItalic r:id="rId27"/>
    </p:embeddedFont>
    <p:embeddedFont>
      <p:font typeface="Jost" panose="020B060402020202020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Light" panose="00000400000000000000" pitchFamily="2" charset="0"/>
      <p:regular r:id="rId40"/>
      <p:bold r:id="rId41"/>
      <p:italic r:id="rId42"/>
      <p:boldItalic r:id="rId43"/>
    </p:embeddedFont>
    <p:embeddedFont>
      <p:font typeface="Poppins Medium" panose="00000600000000000000" pitchFamily="2" charset="0"/>
      <p:regular r:id="rId44"/>
      <p:bold r:id="rId45"/>
      <p:italic r:id="rId46"/>
      <p:boldItalic r:id="rId47"/>
    </p:embeddedFont>
    <p:embeddedFont>
      <p:font typeface="Poppins SemiBold" panose="000007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BpQGDT9CQoRQJoFwJXWg/Jt5l3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lita Skinulyte" initials="" lastIdx="5" clrIdx="0"/>
  <p:cmAuthor id="1" name="Inga Aksamitauskaitė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font" Target="fonts/font2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10a03c7eb_0_1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3d10a03c7e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0cb3322b5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3d0cb3322b5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0cb3322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3d0cb3322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d0cb3322b5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3d0cb3322b5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d209c0266a_0_1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9" name="Google Shape;379;g3d209c0266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d0cb3322b5_0_7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g3d0cb3322b5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d209c0266a_0_2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6" name="Google Shape;446;g3d209c0266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d0cb3322b5_0_6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1" name="Google Shape;481;g3d0cb3322b5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d0cb3322b5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0" name="Google Shape;490;g3d0cb3322b5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d0cb3322b5_0_2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g3d0cb3322b5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d4f42779f8_1_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3d4f42779f8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200d5dcfa_2_3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3d200d5dcfa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10a03c7eb_0_1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d10a03c7e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0cb3322b5_0_7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3d0cb3322b5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10a03c7e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3d10a03c7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209c0266a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3d209c0266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200d5dcfa_2_1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3d200d5dcfa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0cb3322b5_0_1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3d0cb3322b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d209c0266a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3d209c0266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3d10a03c7eb_0_129"/>
          <p:cNvSpPr>
            <a:spLocks noGrp="1"/>
          </p:cNvSpPr>
          <p:nvPr>
            <p:ph type="pic" idx="2"/>
          </p:nvPr>
        </p:nvSpPr>
        <p:spPr>
          <a:xfrm>
            <a:off x="606401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Google Shape;9;g3d10a03c7eb_0_129"/>
          <p:cNvSpPr>
            <a:spLocks noGrp="1"/>
          </p:cNvSpPr>
          <p:nvPr>
            <p:ph type="pic" idx="3"/>
          </p:nvPr>
        </p:nvSpPr>
        <p:spPr>
          <a:xfrm>
            <a:off x="2536108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Google Shape;10;g3d10a03c7eb_0_129"/>
          <p:cNvSpPr>
            <a:spLocks noGrp="1"/>
          </p:cNvSpPr>
          <p:nvPr>
            <p:ph type="pic" idx="4"/>
          </p:nvPr>
        </p:nvSpPr>
        <p:spPr>
          <a:xfrm>
            <a:off x="4465815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11;g3d10a03c7eb_0_129"/>
          <p:cNvSpPr>
            <a:spLocks noGrp="1"/>
          </p:cNvSpPr>
          <p:nvPr>
            <p:ph type="pic" idx="5"/>
          </p:nvPr>
        </p:nvSpPr>
        <p:spPr>
          <a:xfrm>
            <a:off x="6395522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>
            <a:spLocks noGrp="1"/>
          </p:cNvSpPr>
          <p:nvPr>
            <p:ph type="pic" idx="2"/>
          </p:nvPr>
        </p:nvSpPr>
        <p:spPr>
          <a:xfrm>
            <a:off x="6096000" y="822960"/>
            <a:ext cx="5599176" cy="56967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>
            <a:spLocks noGrp="1"/>
          </p:cNvSpPr>
          <p:nvPr>
            <p:ph type="pic" idx="2"/>
          </p:nvPr>
        </p:nvSpPr>
        <p:spPr>
          <a:xfrm>
            <a:off x="2375892" y="2549770"/>
            <a:ext cx="2138958" cy="21389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>
            <a:spLocks noGrp="1"/>
          </p:cNvSpPr>
          <p:nvPr>
            <p:ph type="pic" idx="2"/>
          </p:nvPr>
        </p:nvSpPr>
        <p:spPr>
          <a:xfrm>
            <a:off x="5143501" y="2055244"/>
            <a:ext cx="6263496" cy="26289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3"/>
          <p:cNvSpPr>
            <a:spLocks noGrp="1"/>
          </p:cNvSpPr>
          <p:nvPr>
            <p:ph type="pic" idx="3"/>
          </p:nvPr>
        </p:nvSpPr>
        <p:spPr>
          <a:xfrm>
            <a:off x="785004" y="4684144"/>
            <a:ext cx="3989159" cy="18201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>
            <a:spLocks noGrp="1"/>
          </p:cNvSpPr>
          <p:nvPr>
            <p:ph type="pic" idx="2"/>
          </p:nvPr>
        </p:nvSpPr>
        <p:spPr>
          <a:xfrm>
            <a:off x="-17613" y="-18764"/>
            <a:ext cx="3557538" cy="68759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>
            <a:spLocks noGrp="1"/>
          </p:cNvSpPr>
          <p:nvPr>
            <p:ph type="pic" idx="2"/>
          </p:nvPr>
        </p:nvSpPr>
        <p:spPr>
          <a:xfrm>
            <a:off x="3690229" y="2390775"/>
            <a:ext cx="2914650" cy="401955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2"/>
          <p:cNvSpPr>
            <a:spLocks noGrp="1"/>
          </p:cNvSpPr>
          <p:nvPr>
            <p:ph type="pic" idx="3"/>
          </p:nvPr>
        </p:nvSpPr>
        <p:spPr>
          <a:xfrm>
            <a:off x="466725" y="371476"/>
            <a:ext cx="2914650" cy="4086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7184566" y="1046340"/>
            <a:ext cx="5007432" cy="58116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>
            <a:spLocks noGrp="1"/>
          </p:cNvSpPr>
          <p:nvPr>
            <p:ph type="pic" idx="2"/>
          </p:nvPr>
        </p:nvSpPr>
        <p:spPr>
          <a:xfrm>
            <a:off x="6524626" y="0"/>
            <a:ext cx="56673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>
            <a:spLocks noGrp="1"/>
          </p:cNvSpPr>
          <p:nvPr>
            <p:ph type="pic" idx="2"/>
          </p:nvPr>
        </p:nvSpPr>
        <p:spPr>
          <a:xfrm>
            <a:off x="848106" y="3331941"/>
            <a:ext cx="4737354" cy="8218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>
            <a:spLocks noGrp="1"/>
          </p:cNvSpPr>
          <p:nvPr>
            <p:ph type="pic" idx="2"/>
          </p:nvPr>
        </p:nvSpPr>
        <p:spPr>
          <a:xfrm>
            <a:off x="779840" y="4047768"/>
            <a:ext cx="3003547" cy="636908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8"/>
          <p:cNvSpPr>
            <a:spLocks noGrp="1"/>
          </p:cNvSpPr>
          <p:nvPr>
            <p:ph type="pic" idx="3"/>
          </p:nvPr>
        </p:nvSpPr>
        <p:spPr>
          <a:xfrm>
            <a:off x="8207044" y="0"/>
            <a:ext cx="398495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>
            <a:spLocks noGrp="1"/>
          </p:cNvSpPr>
          <p:nvPr>
            <p:ph type="pic" idx="2"/>
          </p:nvPr>
        </p:nvSpPr>
        <p:spPr>
          <a:xfrm>
            <a:off x="8026399" y="2473088"/>
            <a:ext cx="2362200" cy="23622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9"/>
          <p:cNvSpPr>
            <a:spLocks noGrp="1"/>
          </p:cNvSpPr>
          <p:nvPr>
            <p:ph type="pic" idx="3"/>
          </p:nvPr>
        </p:nvSpPr>
        <p:spPr>
          <a:xfrm>
            <a:off x="6680201" y="2009775"/>
            <a:ext cx="5054599" cy="42901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Slide">
  <p:cSld name="Clean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>
            <a:spLocks noGrp="1"/>
          </p:cNvSpPr>
          <p:nvPr>
            <p:ph type="pic" idx="2"/>
          </p:nvPr>
        </p:nvSpPr>
        <p:spPr>
          <a:xfrm>
            <a:off x="8389583" y="1973560"/>
            <a:ext cx="2911349" cy="352236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0"/>
          <p:cNvSpPr>
            <a:spLocks noGrp="1"/>
          </p:cNvSpPr>
          <p:nvPr>
            <p:ph type="pic" idx="3"/>
          </p:nvPr>
        </p:nvSpPr>
        <p:spPr>
          <a:xfrm>
            <a:off x="5214141" y="1045402"/>
            <a:ext cx="2911349" cy="3522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777241" y="3924300"/>
            <a:ext cx="4526279" cy="2444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>
            <a:spLocks noGrp="1"/>
          </p:cNvSpPr>
          <p:nvPr>
            <p:ph type="pic" idx="2"/>
          </p:nvPr>
        </p:nvSpPr>
        <p:spPr>
          <a:xfrm>
            <a:off x="7373488" y="2115161"/>
            <a:ext cx="1546750" cy="27330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200651" y="711201"/>
            <a:ext cx="6805303" cy="59627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4f42779f8_1_62"/>
          <p:cNvSpPr>
            <a:spLocks noGrp="1"/>
          </p:cNvSpPr>
          <p:nvPr>
            <p:ph type="pic" idx="2"/>
          </p:nvPr>
        </p:nvSpPr>
        <p:spPr>
          <a:xfrm>
            <a:off x="606401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73" name="Google Shape;73;g3d4f42779f8_1_62"/>
          <p:cNvSpPr>
            <a:spLocks noGrp="1"/>
          </p:cNvSpPr>
          <p:nvPr>
            <p:ph type="pic" idx="3"/>
          </p:nvPr>
        </p:nvSpPr>
        <p:spPr>
          <a:xfrm>
            <a:off x="2536108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74" name="Google Shape;74;g3d4f42779f8_1_62"/>
          <p:cNvSpPr>
            <a:spLocks noGrp="1"/>
          </p:cNvSpPr>
          <p:nvPr>
            <p:ph type="pic" idx="4"/>
          </p:nvPr>
        </p:nvSpPr>
        <p:spPr>
          <a:xfrm>
            <a:off x="4465815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75" name="Google Shape;75;g3d4f42779f8_1_62"/>
          <p:cNvSpPr>
            <a:spLocks noGrp="1"/>
          </p:cNvSpPr>
          <p:nvPr>
            <p:ph type="pic" idx="5"/>
          </p:nvPr>
        </p:nvSpPr>
        <p:spPr>
          <a:xfrm>
            <a:off x="6395522" y="2412368"/>
            <a:ext cx="1746000" cy="17460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4f42779f8_1_67"/>
          <p:cNvSpPr>
            <a:spLocks noGrp="1"/>
          </p:cNvSpPr>
          <p:nvPr>
            <p:ph type="pic" idx="2"/>
          </p:nvPr>
        </p:nvSpPr>
        <p:spPr>
          <a:xfrm>
            <a:off x="6095999" y="2718"/>
            <a:ext cx="6107100" cy="48876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78" name="Google Shape;78;g3d4f42779f8_1_67"/>
          <p:cNvSpPr>
            <a:spLocks noGrp="1"/>
          </p:cNvSpPr>
          <p:nvPr>
            <p:ph type="pic" idx="3"/>
          </p:nvPr>
        </p:nvSpPr>
        <p:spPr>
          <a:xfrm>
            <a:off x="751755" y="875719"/>
            <a:ext cx="1089900" cy="1308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Selll">
  <p:cSld name="What We Selll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4f42779f8_1_70"/>
          <p:cNvSpPr>
            <a:spLocks noGrp="1"/>
          </p:cNvSpPr>
          <p:nvPr>
            <p:ph type="pic" idx="2"/>
          </p:nvPr>
        </p:nvSpPr>
        <p:spPr>
          <a:xfrm>
            <a:off x="605783" y="2920683"/>
            <a:ext cx="3513300" cy="32088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81" name="Google Shape;81;g3d4f42779f8_1_70"/>
          <p:cNvSpPr>
            <a:spLocks noGrp="1"/>
          </p:cNvSpPr>
          <p:nvPr>
            <p:ph type="pic" idx="3"/>
          </p:nvPr>
        </p:nvSpPr>
        <p:spPr>
          <a:xfrm>
            <a:off x="4337811" y="2920683"/>
            <a:ext cx="3513300" cy="32088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82" name="Google Shape;82;g3d4f42779f8_1_70"/>
          <p:cNvSpPr>
            <a:spLocks noGrp="1"/>
          </p:cNvSpPr>
          <p:nvPr>
            <p:ph type="pic" idx="4"/>
          </p:nvPr>
        </p:nvSpPr>
        <p:spPr>
          <a:xfrm>
            <a:off x="8080472" y="2920683"/>
            <a:ext cx="3513300" cy="32088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">
  <p:cSld name="Proble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4f42779f8_1_74"/>
          <p:cNvSpPr>
            <a:spLocks noGrp="1"/>
          </p:cNvSpPr>
          <p:nvPr>
            <p:ph type="pic" idx="2"/>
          </p:nvPr>
        </p:nvSpPr>
        <p:spPr>
          <a:xfrm>
            <a:off x="6679986" y="728663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85" name="Google Shape;85;g3d4f42779f8_1_74"/>
          <p:cNvSpPr>
            <a:spLocks noGrp="1"/>
          </p:cNvSpPr>
          <p:nvPr>
            <p:ph type="pic" idx="3"/>
          </p:nvPr>
        </p:nvSpPr>
        <p:spPr>
          <a:xfrm>
            <a:off x="6679986" y="3491741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>
  <p:cSld name="Solu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4f42779f8_1_77"/>
          <p:cNvSpPr>
            <a:spLocks noGrp="1"/>
          </p:cNvSpPr>
          <p:nvPr>
            <p:ph type="pic" idx="2"/>
          </p:nvPr>
        </p:nvSpPr>
        <p:spPr>
          <a:xfrm>
            <a:off x="605631" y="728663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88" name="Google Shape;88;g3d4f42779f8_1_77"/>
          <p:cNvSpPr>
            <a:spLocks noGrp="1"/>
          </p:cNvSpPr>
          <p:nvPr>
            <p:ph type="pic" idx="3"/>
          </p:nvPr>
        </p:nvSpPr>
        <p:spPr>
          <a:xfrm>
            <a:off x="605631" y="3491741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d10a03c7eb_0_134"/>
          <p:cNvSpPr>
            <a:spLocks noGrp="1"/>
          </p:cNvSpPr>
          <p:nvPr>
            <p:ph type="pic" idx="2"/>
          </p:nvPr>
        </p:nvSpPr>
        <p:spPr>
          <a:xfrm>
            <a:off x="6095999" y="2718"/>
            <a:ext cx="6107100" cy="48876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5" name="Google Shape;15;g3d10a03c7eb_0_134"/>
          <p:cNvSpPr>
            <a:spLocks noGrp="1"/>
          </p:cNvSpPr>
          <p:nvPr>
            <p:ph type="pic" idx="3"/>
          </p:nvPr>
        </p:nvSpPr>
        <p:spPr>
          <a:xfrm>
            <a:off x="751755" y="875719"/>
            <a:ext cx="1089900" cy="1308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Slide">
  <p:cSld name="Clean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Plan">
  <p:cSld name="Action Pla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4f42779f8_1_81"/>
          <p:cNvSpPr>
            <a:spLocks noGrp="1"/>
          </p:cNvSpPr>
          <p:nvPr>
            <p:ph type="pic" idx="2"/>
          </p:nvPr>
        </p:nvSpPr>
        <p:spPr>
          <a:xfrm>
            <a:off x="1058034" y="1356519"/>
            <a:ext cx="1089900" cy="1308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92" name="Google Shape;92;g3d4f42779f8_1_81"/>
          <p:cNvSpPr>
            <a:spLocks noGrp="1"/>
          </p:cNvSpPr>
          <p:nvPr>
            <p:ph type="pic" idx="3"/>
          </p:nvPr>
        </p:nvSpPr>
        <p:spPr>
          <a:xfrm>
            <a:off x="6584190" y="1356519"/>
            <a:ext cx="1089900" cy="1308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s">
  <p:cSld name="Conta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4f42779f8_1_84"/>
          <p:cNvSpPr>
            <a:spLocks noGrp="1"/>
          </p:cNvSpPr>
          <p:nvPr>
            <p:ph type="pic" idx="2"/>
          </p:nvPr>
        </p:nvSpPr>
        <p:spPr>
          <a:xfrm>
            <a:off x="0" y="0"/>
            <a:ext cx="12191400" cy="35373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Selll">
  <p:cSld name="What We Sell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d10a03c7eb_0_137"/>
          <p:cNvSpPr>
            <a:spLocks noGrp="1"/>
          </p:cNvSpPr>
          <p:nvPr>
            <p:ph type="pic" idx="2"/>
          </p:nvPr>
        </p:nvSpPr>
        <p:spPr>
          <a:xfrm>
            <a:off x="605783" y="2920683"/>
            <a:ext cx="3513300" cy="32088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8" name="Google Shape;18;g3d10a03c7eb_0_137"/>
          <p:cNvSpPr>
            <a:spLocks noGrp="1"/>
          </p:cNvSpPr>
          <p:nvPr>
            <p:ph type="pic" idx="3"/>
          </p:nvPr>
        </p:nvSpPr>
        <p:spPr>
          <a:xfrm>
            <a:off x="4337811" y="2920683"/>
            <a:ext cx="3513300" cy="32088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9" name="Google Shape;19;g3d10a03c7eb_0_137"/>
          <p:cNvSpPr>
            <a:spLocks noGrp="1"/>
          </p:cNvSpPr>
          <p:nvPr>
            <p:ph type="pic" idx="4"/>
          </p:nvPr>
        </p:nvSpPr>
        <p:spPr>
          <a:xfrm>
            <a:off x="8080472" y="2920683"/>
            <a:ext cx="3513300" cy="32088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">
  <p:cSld name="Probl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d10a03c7eb_0_141"/>
          <p:cNvSpPr>
            <a:spLocks noGrp="1"/>
          </p:cNvSpPr>
          <p:nvPr>
            <p:ph type="pic" idx="2"/>
          </p:nvPr>
        </p:nvSpPr>
        <p:spPr>
          <a:xfrm>
            <a:off x="6679986" y="728663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22" name="Google Shape;22;g3d10a03c7eb_0_141"/>
          <p:cNvSpPr>
            <a:spLocks noGrp="1"/>
          </p:cNvSpPr>
          <p:nvPr>
            <p:ph type="pic" idx="3"/>
          </p:nvPr>
        </p:nvSpPr>
        <p:spPr>
          <a:xfrm>
            <a:off x="6679986" y="3491741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>
  <p:cSld name="Solu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d10a03c7eb_0_144"/>
          <p:cNvSpPr>
            <a:spLocks noGrp="1"/>
          </p:cNvSpPr>
          <p:nvPr>
            <p:ph type="pic" idx="2"/>
          </p:nvPr>
        </p:nvSpPr>
        <p:spPr>
          <a:xfrm>
            <a:off x="605631" y="728663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25" name="Google Shape;25;g3d10a03c7eb_0_144"/>
          <p:cNvSpPr>
            <a:spLocks noGrp="1"/>
          </p:cNvSpPr>
          <p:nvPr>
            <p:ph type="pic" idx="3"/>
          </p:nvPr>
        </p:nvSpPr>
        <p:spPr>
          <a:xfrm>
            <a:off x="605631" y="3491741"/>
            <a:ext cx="4899600" cy="26457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 Plan">
  <p:cSld name="Action Pla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d10a03c7eb_0_148"/>
          <p:cNvSpPr>
            <a:spLocks noGrp="1"/>
          </p:cNvSpPr>
          <p:nvPr>
            <p:ph type="pic" idx="2"/>
          </p:nvPr>
        </p:nvSpPr>
        <p:spPr>
          <a:xfrm>
            <a:off x="1058034" y="1356519"/>
            <a:ext cx="1089900" cy="1308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28" name="Google Shape;28;g3d10a03c7eb_0_148"/>
          <p:cNvSpPr>
            <a:spLocks noGrp="1"/>
          </p:cNvSpPr>
          <p:nvPr>
            <p:ph type="pic" idx="3"/>
          </p:nvPr>
        </p:nvSpPr>
        <p:spPr>
          <a:xfrm>
            <a:off x="6584190" y="1356519"/>
            <a:ext cx="1089900" cy="1308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s">
  <p:cSld name="Conta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d10a03c7eb_0_1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1400" cy="35373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</p:spTree>
  </p:cSld>
  <p:clrMapOvr>
    <a:masterClrMapping/>
  </p:clrMapOvr>
  <p:transition>
    <p:push/>
  </p:transition>
  <p:extLst>
    <p:ext uri="{DCECCB84-F9BA-43D5-87BE-67443E8EF086}">
      <p15:sldGuideLst xmlns:p15="http://schemas.microsoft.com/office/powerpoint/2012/main">
        <p15:guide id="1" pos="382">
          <p15:clr>
            <a:srgbClr val="FBAE40"/>
          </p15:clr>
        </p15:guide>
        <p15:guide id="2" pos="7299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>
            <a:spLocks noGrp="1"/>
          </p:cNvSpPr>
          <p:nvPr>
            <p:ph type="pic" idx="2"/>
          </p:nvPr>
        </p:nvSpPr>
        <p:spPr>
          <a:xfrm>
            <a:off x="7021151" y="1385182"/>
            <a:ext cx="4707801" cy="4825498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1"/>
          <p:cNvSpPr>
            <a:spLocks noGrp="1"/>
          </p:cNvSpPr>
          <p:nvPr>
            <p:ph type="pic" idx="3"/>
          </p:nvPr>
        </p:nvSpPr>
        <p:spPr>
          <a:xfrm>
            <a:off x="5784126" y="3341841"/>
            <a:ext cx="2474048" cy="286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d10a03c7eb_0_1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Jost"/>
              <a:buNone/>
            </a:pPr>
            <a:endParaRPr sz="20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4f42779f8_1_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Jost"/>
              <a:buNone/>
            </a:pPr>
            <a:endParaRPr sz="20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10a03c7eb_0_114"/>
          <p:cNvSpPr/>
          <p:nvPr/>
        </p:nvSpPr>
        <p:spPr>
          <a:xfrm>
            <a:off x="0" y="0"/>
            <a:ext cx="12191689" cy="4382963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F4F8F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0" name="Google Shape;100;g3d10a03c7eb_0_114"/>
          <p:cNvSpPr/>
          <p:nvPr/>
        </p:nvSpPr>
        <p:spPr>
          <a:xfrm>
            <a:off x="0" y="3666625"/>
            <a:ext cx="12191689" cy="3192430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F4F8F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1" name="Google Shape;101;g3d10a03c7eb_0_114"/>
          <p:cNvSpPr/>
          <p:nvPr/>
        </p:nvSpPr>
        <p:spPr>
          <a:xfrm>
            <a:off x="0" y="2029900"/>
            <a:ext cx="4725009" cy="1564397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2" name="Google Shape;102;g3d10a03c7eb_0_114"/>
          <p:cNvSpPr/>
          <p:nvPr/>
        </p:nvSpPr>
        <p:spPr>
          <a:xfrm>
            <a:off x="2831475" y="3666631"/>
            <a:ext cx="9343956" cy="1564397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3" name="Google Shape;103;g3d10a03c7eb_0_114"/>
          <p:cNvSpPr/>
          <p:nvPr/>
        </p:nvSpPr>
        <p:spPr>
          <a:xfrm>
            <a:off x="2712663" y="1674588"/>
            <a:ext cx="6766679" cy="3903037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40888B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4" name="Google Shape;104;g3d10a03c7eb_0_114"/>
          <p:cNvSpPr/>
          <p:nvPr/>
        </p:nvSpPr>
        <p:spPr>
          <a:xfrm>
            <a:off x="3049412" y="2029901"/>
            <a:ext cx="6093193" cy="3192430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5" name="Google Shape;105;g3d10a03c7eb_0_114"/>
          <p:cNvSpPr txBox="1"/>
          <p:nvPr/>
        </p:nvSpPr>
        <p:spPr>
          <a:xfrm>
            <a:off x="2577896" y="4317677"/>
            <a:ext cx="70362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Tyrimo duomenų apibendrinimas</a:t>
            </a:r>
            <a:endParaRPr sz="12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7" name="Google Shape;107;g3d10a03c7eb_0_114"/>
          <p:cNvSpPr txBox="1"/>
          <p:nvPr/>
        </p:nvSpPr>
        <p:spPr>
          <a:xfrm>
            <a:off x="2831481" y="2446330"/>
            <a:ext cx="6496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Savivaldybių NVO tarybų</a:t>
            </a:r>
            <a:endParaRPr sz="30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narių </a:t>
            </a:r>
            <a:endParaRPr sz="30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nuomonės apklausa</a:t>
            </a:r>
            <a:endParaRPr sz="28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g3d10a03c7eb_0_114"/>
          <p:cNvSpPr/>
          <p:nvPr/>
        </p:nvSpPr>
        <p:spPr>
          <a:xfrm rot="10800000">
            <a:off x="10548900" y="-25"/>
            <a:ext cx="1643100" cy="1262100"/>
          </a:xfrm>
          <a:prstGeom prst="corner">
            <a:avLst>
              <a:gd name="adj1" fmla="val 25443"/>
              <a:gd name="adj2" fmla="val 25480"/>
            </a:avLst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d10a03c7eb_0_114"/>
          <p:cNvSpPr/>
          <p:nvPr/>
        </p:nvSpPr>
        <p:spPr>
          <a:xfrm>
            <a:off x="0" y="5596950"/>
            <a:ext cx="1524000" cy="1262100"/>
          </a:xfrm>
          <a:prstGeom prst="corner">
            <a:avLst>
              <a:gd name="adj1" fmla="val 25443"/>
              <a:gd name="adj2" fmla="val 25480"/>
            </a:avLst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3d10a03c7eb_0_114" title="2CHB_Logo_Lithuania_LT_POS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500" y="618289"/>
            <a:ext cx="1847501" cy="4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d10a03c7eb_0_114" title="swi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465" y="684901"/>
            <a:ext cx="1524001" cy="37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d10a03c7eb_0_114" title="SADM logo_herbas(1)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9925" y="581089"/>
            <a:ext cx="1448540" cy="53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d0cb3322b5_0_625"/>
          <p:cNvSpPr/>
          <p:nvPr/>
        </p:nvSpPr>
        <p:spPr>
          <a:xfrm>
            <a:off x="119150" y="129900"/>
            <a:ext cx="11953800" cy="659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d0cb3322b5_0_625"/>
          <p:cNvSpPr/>
          <p:nvPr/>
        </p:nvSpPr>
        <p:spPr>
          <a:xfrm>
            <a:off x="0" y="2424550"/>
            <a:ext cx="12192000" cy="37965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d0cb3322b5_0_625"/>
          <p:cNvSpPr txBox="1"/>
          <p:nvPr/>
        </p:nvSpPr>
        <p:spPr>
          <a:xfrm>
            <a:off x="601900" y="3528661"/>
            <a:ext cx="5933700" cy="344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Šių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nariams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nebuvo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00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sudarytos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galimybės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prisidėti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formuojant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darbotvarkę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59"/>
              </a:buClr>
              <a:buSzPts val="1800"/>
              <a:buFont typeface="Poppins"/>
              <a:buChar char="●"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Kupiškis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59"/>
              </a:buClr>
              <a:buSzPts val="1800"/>
              <a:buFont typeface="Poppins"/>
              <a:buChar char="●"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Marijampolė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59"/>
              </a:buClr>
              <a:buSzPts val="1800"/>
              <a:buFont typeface="Poppins"/>
              <a:buChar char="●"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Telšiai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59"/>
              </a:buClr>
              <a:buSzPts val="1800"/>
              <a:buFont typeface="Poppins"/>
              <a:buChar char="●"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Utena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59"/>
              </a:buClr>
              <a:buSzPts val="1800"/>
              <a:buFont typeface="Poppins"/>
              <a:buChar char="●"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Rokiškis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59"/>
              </a:buClr>
              <a:buSzPts val="1800"/>
              <a:buFont typeface="Poppins"/>
              <a:buChar char="●"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Šiaulių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raj.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g3d0cb3322b5_0_625"/>
          <p:cNvSpPr txBox="1"/>
          <p:nvPr/>
        </p:nvSpPr>
        <p:spPr>
          <a:xfrm>
            <a:off x="852160" y="2844971"/>
            <a:ext cx="57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Tik 4,3 % teigė, jog galimybės nėra</a:t>
            </a:r>
            <a:endParaRPr sz="17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g3d0cb3322b5_0_625"/>
          <p:cNvSpPr/>
          <p:nvPr/>
        </p:nvSpPr>
        <p:spPr>
          <a:xfrm>
            <a:off x="601900" y="2682974"/>
            <a:ext cx="4922700" cy="724200"/>
          </a:xfrm>
          <a:prstGeom prst="rect">
            <a:avLst/>
          </a:prstGeom>
          <a:noFill/>
          <a:ln w="1270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d0cb3322b5_0_625"/>
          <p:cNvSpPr/>
          <p:nvPr/>
        </p:nvSpPr>
        <p:spPr>
          <a:xfrm>
            <a:off x="6938450" y="2300612"/>
            <a:ext cx="4768200" cy="4090500"/>
          </a:xfrm>
          <a:prstGeom prst="rect">
            <a:avLst/>
          </a:prstGeom>
          <a:solidFill>
            <a:srgbClr val="F0F0F1"/>
          </a:solidFill>
          <a:ln>
            <a:noFill/>
          </a:ln>
          <a:effectLst>
            <a:outerShdw blurRad="228600" dist="76200" dir="2700000" algn="tl" rotWithShape="0">
              <a:srgbClr val="000000">
                <a:alpha val="1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d0cb3322b5_0_625"/>
          <p:cNvSpPr/>
          <p:nvPr/>
        </p:nvSpPr>
        <p:spPr>
          <a:xfrm>
            <a:off x="119075" y="129900"/>
            <a:ext cx="11953800" cy="17280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3d0cb3322b5_0_625"/>
          <p:cNvSpPr txBox="1"/>
          <p:nvPr/>
        </p:nvSpPr>
        <p:spPr>
          <a:xfrm>
            <a:off x="709931" y="516750"/>
            <a:ext cx="11043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 NVO tarybos nariai gali prisidėti prie posėdžių darbotvarkių formavimo?</a:t>
            </a:r>
            <a:endParaRPr sz="28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5" name="Google Shape;325;g3d0cb3322b5_0_625"/>
          <p:cNvSpPr/>
          <p:nvPr/>
        </p:nvSpPr>
        <p:spPr>
          <a:xfrm>
            <a:off x="6938450" y="2251364"/>
            <a:ext cx="4768200" cy="41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3d0cb3322b5_0_625"/>
          <p:cNvSpPr/>
          <p:nvPr/>
        </p:nvSpPr>
        <p:spPr>
          <a:xfrm>
            <a:off x="8510526" y="5742953"/>
            <a:ext cx="376200" cy="328500"/>
          </a:xfrm>
          <a:prstGeom prst="rect">
            <a:avLst/>
          </a:prstGeom>
          <a:solidFill>
            <a:srgbClr val="D6E7D6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3d0cb3322b5_0_625"/>
          <p:cNvSpPr txBox="1"/>
          <p:nvPr/>
        </p:nvSpPr>
        <p:spPr>
          <a:xfrm>
            <a:off x="10053657" y="5774599"/>
            <a:ext cx="487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230" b="0" i="0" u="none" strike="noStrike" cap="none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TAIP</a:t>
            </a:r>
            <a:endParaRPr sz="1230" b="0" i="0" u="none" strike="noStrike" cap="none">
              <a:solidFill>
                <a:srgbClr val="26262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28" name="Google Shape;328;g3d0cb3322b5_0_625"/>
          <p:cNvSpPr/>
          <p:nvPr/>
        </p:nvSpPr>
        <p:spPr>
          <a:xfrm>
            <a:off x="9670201" y="5742953"/>
            <a:ext cx="376200" cy="3285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d0cb3322b5_0_625"/>
          <p:cNvSpPr txBox="1"/>
          <p:nvPr/>
        </p:nvSpPr>
        <p:spPr>
          <a:xfrm>
            <a:off x="8886748" y="5774599"/>
            <a:ext cx="376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230" b="0" i="0" u="none" strike="noStrike" cap="none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</a:t>
            </a:r>
            <a:endParaRPr sz="1230" b="0" i="0" u="none" strike="noStrike" cap="none">
              <a:solidFill>
                <a:srgbClr val="26262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0" name="Google Shape;330;g3d0cb3322b5_0_625"/>
          <p:cNvSpPr/>
          <p:nvPr/>
        </p:nvSpPr>
        <p:spPr>
          <a:xfrm>
            <a:off x="8161289" y="3079263"/>
            <a:ext cx="2366100" cy="2366100"/>
          </a:xfrm>
          <a:prstGeom prst="pie">
            <a:avLst>
              <a:gd name="adj1" fmla="val 16006306"/>
              <a:gd name="adj2" fmla="val 15413737"/>
            </a:avLst>
          </a:prstGeom>
          <a:solidFill>
            <a:srgbClr val="7AA87A"/>
          </a:solidFill>
          <a:ln>
            <a:noFill/>
          </a:ln>
        </p:spPr>
        <p:txBody>
          <a:bodyPr spcFirstLastPara="1" wrap="square" lIns="143750" tIns="71875" rIns="143750" bIns="7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1"/>
              <a:buFont typeface="Arial"/>
              <a:buNone/>
            </a:pPr>
            <a:endParaRPr sz="28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d0cb3322b5_0_625"/>
          <p:cNvSpPr/>
          <p:nvPr/>
        </p:nvSpPr>
        <p:spPr>
          <a:xfrm>
            <a:off x="8161287" y="3079277"/>
            <a:ext cx="2366100" cy="2366100"/>
          </a:xfrm>
          <a:prstGeom prst="pie">
            <a:avLst>
              <a:gd name="adj1" fmla="val 15387272"/>
              <a:gd name="adj2" fmla="val 16200000"/>
            </a:avLst>
          </a:prstGeom>
          <a:solidFill>
            <a:srgbClr val="CFDFC3"/>
          </a:solidFill>
          <a:ln>
            <a:noFill/>
          </a:ln>
        </p:spPr>
        <p:txBody>
          <a:bodyPr spcFirstLastPara="1" wrap="square" lIns="143750" tIns="71875" rIns="143750" bIns="7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1"/>
              <a:buFont typeface="Arial"/>
              <a:buNone/>
            </a:pPr>
            <a:endParaRPr sz="28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3d0cb3322b5_0_625"/>
          <p:cNvSpPr txBox="1"/>
          <p:nvPr/>
        </p:nvSpPr>
        <p:spPr>
          <a:xfrm>
            <a:off x="8772552" y="4503012"/>
            <a:ext cx="1287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2359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95,7%</a:t>
            </a:r>
            <a:endParaRPr sz="220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g3d0cb3322b5_0_625"/>
          <p:cNvSpPr/>
          <p:nvPr/>
        </p:nvSpPr>
        <p:spPr>
          <a:xfrm>
            <a:off x="6938675" y="2217075"/>
            <a:ext cx="4767433" cy="723865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34" name="Google Shape;334;g3d0cb3322b5_0_625"/>
          <p:cNvSpPr txBox="1"/>
          <p:nvPr/>
        </p:nvSpPr>
        <p:spPr>
          <a:xfrm>
            <a:off x="7397209" y="2422784"/>
            <a:ext cx="38943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641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DARBOTVARKĖS FORMAVIMAS</a:t>
            </a:r>
            <a:endParaRPr sz="1641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0cb3322b5_0_0"/>
          <p:cNvSpPr/>
          <p:nvPr/>
        </p:nvSpPr>
        <p:spPr>
          <a:xfrm>
            <a:off x="0" y="2548150"/>
            <a:ext cx="12192000" cy="36597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3d0cb3322b5_0_0"/>
          <p:cNvSpPr txBox="1"/>
          <p:nvPr/>
        </p:nvSpPr>
        <p:spPr>
          <a:xfrm>
            <a:off x="709931" y="3763940"/>
            <a:ext cx="5933700" cy="261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Tai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reiškia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kad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daugumoje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nariai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nėra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sistemingai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įtraukiami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į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platesnius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strateginius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politinius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procesus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nors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tokios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grupės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yra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vienas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iš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būdų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stiprinti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partnerystę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įtraukti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sektoriaus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atstovus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į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sprendimų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priėmimą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užtikrinti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kad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politikos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formavimas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remtųsi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realiais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sektoriaus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poreikiais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1" name="Google Shape;341;g3d0cb3322b5_0_0"/>
          <p:cNvSpPr txBox="1"/>
          <p:nvPr/>
        </p:nvSpPr>
        <p:spPr>
          <a:xfrm>
            <a:off x="994624" y="3009597"/>
            <a:ext cx="31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67 % nedalyvauja</a:t>
            </a:r>
            <a:r>
              <a:rPr lang="en-GB" sz="2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sz="17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g3d0cb3322b5_0_0"/>
          <p:cNvSpPr/>
          <p:nvPr/>
        </p:nvSpPr>
        <p:spPr>
          <a:xfrm>
            <a:off x="817650" y="2847608"/>
            <a:ext cx="2767500" cy="724200"/>
          </a:xfrm>
          <a:prstGeom prst="rect">
            <a:avLst/>
          </a:prstGeom>
          <a:noFill/>
          <a:ln w="1270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d0cb3322b5_0_0"/>
          <p:cNvSpPr/>
          <p:nvPr/>
        </p:nvSpPr>
        <p:spPr>
          <a:xfrm>
            <a:off x="6986075" y="2279387"/>
            <a:ext cx="4768200" cy="409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2700000" algn="tl" rotWithShape="0">
              <a:srgbClr val="000000">
                <a:alpha val="1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d0cb3322b5_0_0"/>
          <p:cNvSpPr/>
          <p:nvPr/>
        </p:nvSpPr>
        <p:spPr>
          <a:xfrm>
            <a:off x="119075" y="129900"/>
            <a:ext cx="11953800" cy="17280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d0cb3322b5_0_0"/>
          <p:cNvSpPr txBox="1"/>
          <p:nvPr/>
        </p:nvSpPr>
        <p:spPr>
          <a:xfrm>
            <a:off x="709056" y="466525"/>
            <a:ext cx="1104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tarybos narių dalyvavimas darbo ar ekspertų grupėse NVO plėtros politikos klausimams svarstyti</a:t>
            </a:r>
            <a:endParaRPr sz="30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6" name="Google Shape;346;g3d0cb3322b5_0_0"/>
          <p:cNvSpPr/>
          <p:nvPr/>
        </p:nvSpPr>
        <p:spPr>
          <a:xfrm>
            <a:off x="8161287" y="3079277"/>
            <a:ext cx="2366100" cy="2366100"/>
          </a:xfrm>
          <a:prstGeom prst="pie">
            <a:avLst>
              <a:gd name="adj1" fmla="val 3091086"/>
              <a:gd name="adj2" fmla="val 16200000"/>
            </a:avLst>
          </a:prstGeom>
          <a:solidFill>
            <a:srgbClr val="CFDFC3"/>
          </a:solidFill>
          <a:ln>
            <a:noFill/>
          </a:ln>
        </p:spPr>
        <p:txBody>
          <a:bodyPr spcFirstLastPara="1" wrap="square" lIns="143750" tIns="71875" rIns="143750" bIns="7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1"/>
              <a:buFont typeface="Arial"/>
              <a:buNone/>
            </a:pPr>
            <a:endParaRPr sz="28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3d0cb3322b5_0_0"/>
          <p:cNvSpPr txBox="1"/>
          <p:nvPr/>
        </p:nvSpPr>
        <p:spPr>
          <a:xfrm>
            <a:off x="8207818" y="4214389"/>
            <a:ext cx="1287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2359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67%</a:t>
            </a:r>
            <a:endParaRPr sz="220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g3d0cb3322b5_0_0"/>
          <p:cNvSpPr/>
          <p:nvPr/>
        </p:nvSpPr>
        <p:spPr>
          <a:xfrm>
            <a:off x="8510526" y="5742953"/>
            <a:ext cx="376200" cy="328500"/>
          </a:xfrm>
          <a:prstGeom prst="rect">
            <a:avLst/>
          </a:prstGeom>
          <a:solidFill>
            <a:srgbClr val="CFDFC3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3d0cb3322b5_0_0"/>
          <p:cNvSpPr txBox="1"/>
          <p:nvPr/>
        </p:nvSpPr>
        <p:spPr>
          <a:xfrm>
            <a:off x="10053657" y="5774599"/>
            <a:ext cx="487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230" b="0" i="0" u="none" strike="noStrike" cap="none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TAIP</a:t>
            </a:r>
            <a:endParaRPr sz="1230" b="0" i="0" u="none" strike="noStrike" cap="none">
              <a:solidFill>
                <a:srgbClr val="26262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0" name="Google Shape;350;g3d0cb3322b5_0_0"/>
          <p:cNvSpPr/>
          <p:nvPr/>
        </p:nvSpPr>
        <p:spPr>
          <a:xfrm>
            <a:off x="9670201" y="5742953"/>
            <a:ext cx="376200" cy="3285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3d0cb3322b5_0_0"/>
          <p:cNvSpPr txBox="1"/>
          <p:nvPr/>
        </p:nvSpPr>
        <p:spPr>
          <a:xfrm>
            <a:off x="8886748" y="5774599"/>
            <a:ext cx="376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230" b="0" i="0" u="none" strike="noStrike" cap="none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</a:t>
            </a:r>
            <a:endParaRPr sz="1230" b="0" i="0" u="none" strike="noStrike" cap="none">
              <a:solidFill>
                <a:srgbClr val="26262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2" name="Google Shape;352;g3d0cb3322b5_0_0"/>
          <p:cNvSpPr/>
          <p:nvPr/>
        </p:nvSpPr>
        <p:spPr>
          <a:xfrm>
            <a:off x="8161289" y="3079263"/>
            <a:ext cx="2366100" cy="2366100"/>
          </a:xfrm>
          <a:prstGeom prst="pie">
            <a:avLst>
              <a:gd name="adj1" fmla="val 16006306"/>
              <a:gd name="adj2" fmla="val 5024194"/>
            </a:avLst>
          </a:prstGeom>
          <a:solidFill>
            <a:srgbClr val="7AA87A"/>
          </a:solidFill>
          <a:ln>
            <a:noFill/>
          </a:ln>
        </p:spPr>
        <p:txBody>
          <a:bodyPr spcFirstLastPara="1" wrap="square" lIns="143750" tIns="71875" rIns="143750" bIns="7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1"/>
              <a:buFont typeface="Arial"/>
              <a:buNone/>
            </a:pPr>
            <a:endParaRPr sz="28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3d0cb3322b5_0_0"/>
          <p:cNvSpPr txBox="1"/>
          <p:nvPr/>
        </p:nvSpPr>
        <p:spPr>
          <a:xfrm>
            <a:off x="9281124" y="3780763"/>
            <a:ext cx="12126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235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33%</a:t>
            </a:r>
            <a:endParaRPr sz="2201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g3d0cb3322b5_0_0"/>
          <p:cNvSpPr/>
          <p:nvPr/>
        </p:nvSpPr>
        <p:spPr>
          <a:xfrm>
            <a:off x="6987175" y="2217075"/>
            <a:ext cx="4767433" cy="723865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5" name="Google Shape;355;g3d0cb3322b5_0_0"/>
          <p:cNvSpPr txBox="1"/>
          <p:nvPr/>
        </p:nvSpPr>
        <p:spPr>
          <a:xfrm>
            <a:off x="7375397" y="2401285"/>
            <a:ext cx="38943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641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DALYVAVIMAS DARBO GRUPĖSE</a:t>
            </a:r>
            <a:endParaRPr sz="1641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d0cb3322b5_0_647"/>
          <p:cNvSpPr/>
          <p:nvPr/>
        </p:nvSpPr>
        <p:spPr>
          <a:xfrm>
            <a:off x="0" y="2600575"/>
            <a:ext cx="12192000" cy="32928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d0cb3322b5_0_647"/>
          <p:cNvSpPr txBox="1"/>
          <p:nvPr/>
        </p:nvSpPr>
        <p:spPr>
          <a:xfrm>
            <a:off x="709931" y="3954149"/>
            <a:ext cx="5933700" cy="206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Nors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dalyje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taryba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jau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tampa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partneriu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vertinant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planuojant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viešųjų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paslaugų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perdavimą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beveik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pusė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</a:t>
            </a:r>
            <a:r>
              <a:rPr lang="en-GB" sz="1800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respondentų</a:t>
            </a:r>
            <a:r>
              <a:rPr lang="en-GB" sz="1800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nurodė</a:t>
            </a:r>
            <a:r>
              <a:rPr lang="en-GB" sz="1800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kad</a:t>
            </a:r>
            <a:r>
              <a:rPr lang="en-GB" sz="1800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dar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netaiko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šios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praktikos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o tai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rodo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kad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potencialas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šiose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savivaldybėse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lieka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neišnaudotas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00" b="0" i="0" u="none" strike="noStrike" cap="none" dirty="0">
              <a:solidFill>
                <a:srgbClr val="3043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g3d0cb3322b5_0_647"/>
          <p:cNvSpPr txBox="1"/>
          <p:nvPr/>
        </p:nvSpPr>
        <p:spPr>
          <a:xfrm>
            <a:off x="982323" y="3150485"/>
            <a:ext cx="56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20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47 % </a:t>
            </a:r>
            <a:r>
              <a:rPr lang="en-GB" sz="2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respondentų </a:t>
            </a:r>
            <a:r>
              <a:rPr lang="en-GB" sz="20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nedalyvauja</a:t>
            </a:r>
            <a:endParaRPr sz="1700" b="0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g3d0cb3322b5_0_647"/>
          <p:cNvSpPr/>
          <p:nvPr/>
        </p:nvSpPr>
        <p:spPr>
          <a:xfrm>
            <a:off x="928025" y="2988475"/>
            <a:ext cx="4497600" cy="723900"/>
          </a:xfrm>
          <a:prstGeom prst="rect">
            <a:avLst/>
          </a:prstGeom>
          <a:noFill/>
          <a:ln w="1270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d0cb3322b5_0_647"/>
          <p:cNvSpPr/>
          <p:nvPr/>
        </p:nvSpPr>
        <p:spPr>
          <a:xfrm>
            <a:off x="6938445" y="2217070"/>
            <a:ext cx="4768200" cy="409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76200" dir="2700000" algn="tl" rotWithShape="0">
              <a:srgbClr val="000000">
                <a:alpha val="1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3d0cb3322b5_0_647"/>
          <p:cNvSpPr/>
          <p:nvPr/>
        </p:nvSpPr>
        <p:spPr>
          <a:xfrm>
            <a:off x="119075" y="129900"/>
            <a:ext cx="11953800" cy="17280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d0cb3322b5_0_647"/>
          <p:cNvSpPr txBox="1"/>
          <p:nvPr/>
        </p:nvSpPr>
        <p:spPr>
          <a:xfrm>
            <a:off x="709056" y="466525"/>
            <a:ext cx="1104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narių įsitraukimas analizuojant viešųjų paslaugų situaciją savivaldybėse</a:t>
            </a:r>
            <a:endParaRPr sz="30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7" name="Google Shape;367;g3d0cb3322b5_0_647"/>
          <p:cNvSpPr/>
          <p:nvPr/>
        </p:nvSpPr>
        <p:spPr>
          <a:xfrm>
            <a:off x="8510526" y="5742953"/>
            <a:ext cx="376200" cy="328500"/>
          </a:xfrm>
          <a:prstGeom prst="rect">
            <a:avLst/>
          </a:prstGeom>
          <a:solidFill>
            <a:srgbClr val="CFDFC3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d0cb3322b5_0_647"/>
          <p:cNvSpPr txBox="1"/>
          <p:nvPr/>
        </p:nvSpPr>
        <p:spPr>
          <a:xfrm>
            <a:off x="10053657" y="5774599"/>
            <a:ext cx="487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230" b="0" i="0" u="none" strike="noStrike" cap="none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TAIP</a:t>
            </a:r>
            <a:endParaRPr sz="1230" b="0" i="0" u="none" strike="noStrike" cap="none">
              <a:solidFill>
                <a:srgbClr val="26262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69" name="Google Shape;369;g3d0cb3322b5_0_647"/>
          <p:cNvSpPr/>
          <p:nvPr/>
        </p:nvSpPr>
        <p:spPr>
          <a:xfrm>
            <a:off x="9670201" y="5742953"/>
            <a:ext cx="376200" cy="3285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3d0cb3322b5_0_647"/>
          <p:cNvSpPr txBox="1"/>
          <p:nvPr/>
        </p:nvSpPr>
        <p:spPr>
          <a:xfrm>
            <a:off x="8886748" y="5774599"/>
            <a:ext cx="376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230" b="0" i="0" u="none" strike="noStrike" cap="none">
                <a:solidFill>
                  <a:srgbClr val="26262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</a:t>
            </a:r>
            <a:endParaRPr sz="1230" b="0" i="0" u="none" strike="noStrike" cap="none">
              <a:solidFill>
                <a:srgbClr val="26262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71" name="Google Shape;371;g3d0cb3322b5_0_647"/>
          <p:cNvSpPr/>
          <p:nvPr/>
        </p:nvSpPr>
        <p:spPr>
          <a:xfrm>
            <a:off x="8161289" y="3171440"/>
            <a:ext cx="2366100" cy="2366100"/>
          </a:xfrm>
          <a:prstGeom prst="pie">
            <a:avLst>
              <a:gd name="adj1" fmla="val 16006306"/>
              <a:gd name="adj2" fmla="val 5825743"/>
            </a:avLst>
          </a:prstGeom>
          <a:solidFill>
            <a:srgbClr val="7AA87A"/>
          </a:solidFill>
          <a:ln>
            <a:noFill/>
          </a:ln>
        </p:spPr>
        <p:txBody>
          <a:bodyPr spcFirstLastPara="1" wrap="square" lIns="143750" tIns="71875" rIns="143750" bIns="7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1"/>
              <a:buFont typeface="Arial"/>
              <a:buNone/>
            </a:pPr>
            <a:endParaRPr sz="28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3d0cb3322b5_0_647"/>
          <p:cNvSpPr/>
          <p:nvPr/>
        </p:nvSpPr>
        <p:spPr>
          <a:xfrm>
            <a:off x="8161287" y="3171454"/>
            <a:ext cx="2366100" cy="2366100"/>
          </a:xfrm>
          <a:prstGeom prst="pie">
            <a:avLst>
              <a:gd name="adj1" fmla="val 5767022"/>
              <a:gd name="adj2" fmla="val 16200000"/>
            </a:avLst>
          </a:prstGeom>
          <a:solidFill>
            <a:srgbClr val="CFDFC3"/>
          </a:solidFill>
          <a:ln>
            <a:noFill/>
          </a:ln>
        </p:spPr>
        <p:txBody>
          <a:bodyPr spcFirstLastPara="1" wrap="square" lIns="143750" tIns="71875" rIns="143750" bIns="7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1"/>
              <a:buFont typeface="Arial"/>
              <a:buNone/>
            </a:pPr>
            <a:endParaRPr sz="28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3d0cb3322b5_0_647"/>
          <p:cNvSpPr/>
          <p:nvPr/>
        </p:nvSpPr>
        <p:spPr>
          <a:xfrm>
            <a:off x="6934888" y="2217075"/>
            <a:ext cx="4767433" cy="723865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4" name="Google Shape;374;g3d0cb3322b5_0_647"/>
          <p:cNvSpPr txBox="1"/>
          <p:nvPr/>
        </p:nvSpPr>
        <p:spPr>
          <a:xfrm>
            <a:off x="8207818" y="4306566"/>
            <a:ext cx="1287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2359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47%</a:t>
            </a:r>
            <a:endParaRPr sz="220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g3d0cb3322b5_0_647"/>
          <p:cNvSpPr txBox="1"/>
          <p:nvPr/>
        </p:nvSpPr>
        <p:spPr>
          <a:xfrm>
            <a:off x="9281124" y="3872940"/>
            <a:ext cx="12126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2359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53%</a:t>
            </a:r>
            <a:endParaRPr sz="2201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g3d0cb3322b5_0_647"/>
          <p:cNvSpPr txBox="1"/>
          <p:nvPr/>
        </p:nvSpPr>
        <p:spPr>
          <a:xfrm>
            <a:off x="7375397" y="2288623"/>
            <a:ext cx="38943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025" tIns="37500" rIns="75025" bIns="375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1"/>
              <a:buFont typeface="Arial"/>
              <a:buNone/>
            </a:pPr>
            <a:r>
              <a:rPr lang="en-GB" sz="1641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DALYVAVIMAS ANALIZUOJANT VIEŠŲJŲ PASLAUGŲ SITUACIJĄ</a:t>
            </a:r>
            <a:endParaRPr sz="1641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d209c0266a_0_159"/>
          <p:cNvSpPr/>
          <p:nvPr/>
        </p:nvSpPr>
        <p:spPr>
          <a:xfrm>
            <a:off x="190425" y="1536000"/>
            <a:ext cx="11811000" cy="513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6900" tIns="16900" rIns="16900" bIns="16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2"/>
              <a:buFont typeface="Jost"/>
              <a:buNone/>
            </a:pPr>
            <a:endParaRPr sz="1332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2" name="Google Shape;382;g3d209c0266a_0_159"/>
          <p:cNvSpPr/>
          <p:nvPr/>
        </p:nvSpPr>
        <p:spPr>
          <a:xfrm>
            <a:off x="349264" y="1939770"/>
            <a:ext cx="5215800" cy="464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1176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d209c0266a_0_159"/>
          <p:cNvSpPr txBox="1"/>
          <p:nvPr/>
        </p:nvSpPr>
        <p:spPr>
          <a:xfrm>
            <a:off x="656442" y="350625"/>
            <a:ext cx="110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siūlymai/rekomendacijos</a:t>
            </a:r>
            <a:endParaRPr sz="3000" b="0" i="0" u="none" strike="noStrike" cap="non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4" name="Google Shape;384;g3d209c0266a_0_159"/>
          <p:cNvSpPr/>
          <p:nvPr/>
        </p:nvSpPr>
        <p:spPr>
          <a:xfrm>
            <a:off x="5852025" y="2580900"/>
            <a:ext cx="5847600" cy="30417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3d209c0266a_0_159"/>
          <p:cNvSpPr/>
          <p:nvPr/>
        </p:nvSpPr>
        <p:spPr>
          <a:xfrm>
            <a:off x="190500" y="190500"/>
            <a:ext cx="11811000" cy="13455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3d209c0266a_0_159"/>
          <p:cNvSpPr txBox="1"/>
          <p:nvPr/>
        </p:nvSpPr>
        <p:spPr>
          <a:xfrm>
            <a:off x="399951" y="380309"/>
            <a:ext cx="11043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Duomenų apie savivaldybėje vykdomus projektinio finansavimo  konkursus rinkimas</a:t>
            </a:r>
            <a:endParaRPr sz="26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7" name="Google Shape;387;g3d209c0266a_0_159"/>
          <p:cNvSpPr/>
          <p:nvPr/>
        </p:nvSpPr>
        <p:spPr>
          <a:xfrm>
            <a:off x="6189120" y="2580900"/>
            <a:ext cx="5305200" cy="30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Projektinio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finansavimo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stebėsena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tapusi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įprasta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praktika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daugelyje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Rekomenduotina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kaip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stebėsenos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subjektų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vaidmenį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finansavimo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procesuose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skatinti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vienodą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šios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funkcijos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įgyvendinimą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visoje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šalyje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8" name="Google Shape;388;g3d209c0266a_0_159"/>
          <p:cNvCxnSpPr/>
          <p:nvPr/>
        </p:nvCxnSpPr>
        <p:spPr>
          <a:xfrm>
            <a:off x="1404187" y="5358505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g3d209c0266a_0_159"/>
          <p:cNvCxnSpPr/>
          <p:nvPr/>
        </p:nvCxnSpPr>
        <p:spPr>
          <a:xfrm>
            <a:off x="1404187" y="3349591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0" name="Google Shape;390;g3d209c0266a_0_159"/>
          <p:cNvCxnSpPr/>
          <p:nvPr/>
        </p:nvCxnSpPr>
        <p:spPr>
          <a:xfrm>
            <a:off x="1404187" y="2679953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g3d209c0266a_0_159"/>
          <p:cNvCxnSpPr/>
          <p:nvPr/>
        </p:nvCxnSpPr>
        <p:spPr>
          <a:xfrm>
            <a:off x="1404187" y="4019229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2" name="Google Shape;392;g3d209c0266a_0_159"/>
          <p:cNvCxnSpPr/>
          <p:nvPr/>
        </p:nvCxnSpPr>
        <p:spPr>
          <a:xfrm>
            <a:off x="1404187" y="4688867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3" name="Google Shape;393;g3d209c0266a_0_159"/>
          <p:cNvCxnSpPr/>
          <p:nvPr/>
        </p:nvCxnSpPr>
        <p:spPr>
          <a:xfrm flipH="1">
            <a:off x="2512695" y="2326350"/>
            <a:ext cx="13500" cy="30321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94" name="Google Shape;394;g3d209c0266a_0_159"/>
          <p:cNvCxnSpPr/>
          <p:nvPr/>
        </p:nvCxnSpPr>
        <p:spPr>
          <a:xfrm flipH="1">
            <a:off x="3914195" y="3909400"/>
            <a:ext cx="7200" cy="14568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5" name="Google Shape;395;g3d209c0266a_0_159"/>
          <p:cNvSpPr/>
          <p:nvPr/>
        </p:nvSpPr>
        <p:spPr>
          <a:xfrm>
            <a:off x="1653446" y="5452582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d209c0266a_0_159"/>
          <p:cNvSpPr/>
          <p:nvPr/>
        </p:nvSpPr>
        <p:spPr>
          <a:xfrm>
            <a:off x="722805" y="2567298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80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d209c0266a_0_159"/>
          <p:cNvSpPr/>
          <p:nvPr/>
        </p:nvSpPr>
        <p:spPr>
          <a:xfrm>
            <a:off x="722805" y="3237380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60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d209c0266a_0_159"/>
          <p:cNvSpPr/>
          <p:nvPr/>
        </p:nvSpPr>
        <p:spPr>
          <a:xfrm>
            <a:off x="722805" y="3922003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40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3d209c0266a_0_159"/>
          <p:cNvSpPr/>
          <p:nvPr/>
        </p:nvSpPr>
        <p:spPr>
          <a:xfrm>
            <a:off x="722805" y="4580122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20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3d209c0266a_0_159"/>
          <p:cNvSpPr/>
          <p:nvPr/>
        </p:nvSpPr>
        <p:spPr>
          <a:xfrm>
            <a:off x="722805" y="5238241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d209c0266a_0_159"/>
          <p:cNvSpPr/>
          <p:nvPr/>
        </p:nvSpPr>
        <p:spPr>
          <a:xfrm>
            <a:off x="2329168" y="5452582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TAIP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d209c0266a_0_159"/>
          <p:cNvSpPr/>
          <p:nvPr/>
        </p:nvSpPr>
        <p:spPr>
          <a:xfrm>
            <a:off x="3016211" y="5452582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d209c0266a_0_159"/>
          <p:cNvSpPr/>
          <p:nvPr/>
        </p:nvSpPr>
        <p:spPr>
          <a:xfrm>
            <a:off x="3734704" y="5452582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NE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d209c0266a_0_159"/>
          <p:cNvSpPr/>
          <p:nvPr/>
        </p:nvSpPr>
        <p:spPr>
          <a:xfrm>
            <a:off x="4401791" y="5452582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d209c0266a_0_159"/>
          <p:cNvSpPr/>
          <p:nvPr/>
        </p:nvSpPr>
        <p:spPr>
          <a:xfrm rot="-5400000">
            <a:off x="-45050" y="3699425"/>
            <a:ext cx="1704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615"/>
              <a:buFont typeface="Jost"/>
              <a:buNone/>
            </a:pPr>
            <a:r>
              <a:rPr lang="en-GB" sz="1014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Respondentų skaičius</a:t>
            </a:r>
            <a:endParaRPr sz="153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g3d209c0266a_0_159"/>
          <p:cNvSpPr/>
          <p:nvPr/>
        </p:nvSpPr>
        <p:spPr>
          <a:xfrm>
            <a:off x="1404175" y="5787250"/>
            <a:ext cx="3265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615"/>
              <a:buFont typeface="Jost"/>
              <a:buNone/>
            </a:pPr>
            <a:r>
              <a:rPr lang="en-GB" sz="953">
                <a:latin typeface="Poppins"/>
                <a:ea typeface="Poppins"/>
                <a:cs typeface="Poppins"/>
                <a:sym typeface="Poppins"/>
              </a:rPr>
              <a:t>Vykdoma projektinio finansavimo stebėsena</a:t>
            </a:r>
            <a:endParaRPr sz="953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d0cb3322b5_0_749"/>
          <p:cNvSpPr/>
          <p:nvPr/>
        </p:nvSpPr>
        <p:spPr>
          <a:xfrm>
            <a:off x="190500" y="1536000"/>
            <a:ext cx="11811000" cy="513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6900" tIns="16900" rIns="16900" bIns="16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2"/>
              <a:buFont typeface="Jost"/>
              <a:buNone/>
            </a:pPr>
            <a:endParaRPr sz="1332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2" name="Google Shape;412;g3d0cb3322b5_0_749"/>
          <p:cNvSpPr/>
          <p:nvPr/>
        </p:nvSpPr>
        <p:spPr>
          <a:xfrm>
            <a:off x="329014" y="1777648"/>
            <a:ext cx="5215800" cy="464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1176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3d0cb3322b5_0_749"/>
          <p:cNvSpPr txBox="1"/>
          <p:nvPr/>
        </p:nvSpPr>
        <p:spPr>
          <a:xfrm>
            <a:off x="656442" y="350625"/>
            <a:ext cx="110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siūlymai/rekomendacijos</a:t>
            </a:r>
            <a:endParaRPr sz="3000" b="0" i="0" u="none" strike="noStrike" cap="non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14" name="Google Shape;414;g3d0cb3322b5_0_749"/>
          <p:cNvCxnSpPr/>
          <p:nvPr/>
        </p:nvCxnSpPr>
        <p:spPr>
          <a:xfrm>
            <a:off x="1374701" y="2713587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g3d0cb3322b5_0_749"/>
          <p:cNvCxnSpPr/>
          <p:nvPr/>
        </p:nvCxnSpPr>
        <p:spPr>
          <a:xfrm>
            <a:off x="1374697" y="5437094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g3d0cb3322b5_0_749"/>
          <p:cNvCxnSpPr/>
          <p:nvPr/>
        </p:nvCxnSpPr>
        <p:spPr>
          <a:xfrm>
            <a:off x="1374697" y="3781790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g3d0cb3322b5_0_749"/>
          <p:cNvCxnSpPr/>
          <p:nvPr/>
        </p:nvCxnSpPr>
        <p:spPr>
          <a:xfrm>
            <a:off x="1374697" y="3221859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g3d0cb3322b5_0_749"/>
          <p:cNvCxnSpPr/>
          <p:nvPr/>
        </p:nvCxnSpPr>
        <p:spPr>
          <a:xfrm>
            <a:off x="1374697" y="4335599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9" name="Google Shape;419;g3d0cb3322b5_0_749"/>
          <p:cNvCxnSpPr/>
          <p:nvPr/>
        </p:nvCxnSpPr>
        <p:spPr>
          <a:xfrm>
            <a:off x="1374697" y="4920020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0" name="Google Shape;420;g3d0cb3322b5_0_749"/>
          <p:cNvCxnSpPr/>
          <p:nvPr/>
        </p:nvCxnSpPr>
        <p:spPr>
          <a:xfrm flipH="1">
            <a:off x="1781973" y="2476334"/>
            <a:ext cx="2700" cy="2967300"/>
          </a:xfrm>
          <a:prstGeom prst="straightConnector1">
            <a:avLst/>
          </a:prstGeom>
          <a:noFill/>
          <a:ln w="2501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21" name="Google Shape;421;g3d0cb3322b5_0_749"/>
          <p:cNvCxnSpPr/>
          <p:nvPr/>
        </p:nvCxnSpPr>
        <p:spPr>
          <a:xfrm>
            <a:off x="3094892" y="4625329"/>
            <a:ext cx="1200" cy="818700"/>
          </a:xfrm>
          <a:prstGeom prst="straightConnector1">
            <a:avLst/>
          </a:prstGeom>
          <a:noFill/>
          <a:ln w="2501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22" name="Google Shape;422;g3d0cb3322b5_0_749"/>
          <p:cNvCxnSpPr/>
          <p:nvPr/>
        </p:nvCxnSpPr>
        <p:spPr>
          <a:xfrm flipH="1">
            <a:off x="3753125" y="5182476"/>
            <a:ext cx="3000" cy="261600"/>
          </a:xfrm>
          <a:prstGeom prst="straightConnector1">
            <a:avLst/>
          </a:prstGeom>
          <a:noFill/>
          <a:ln w="2501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23" name="Google Shape;423;g3d0cb3322b5_0_749"/>
          <p:cNvCxnSpPr/>
          <p:nvPr/>
        </p:nvCxnSpPr>
        <p:spPr>
          <a:xfrm flipH="1">
            <a:off x="4410034" y="5243701"/>
            <a:ext cx="1200" cy="200100"/>
          </a:xfrm>
          <a:prstGeom prst="straightConnector1">
            <a:avLst/>
          </a:prstGeom>
          <a:noFill/>
          <a:ln w="2501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4" name="Google Shape;424;g3d0cb3322b5_0_749"/>
          <p:cNvSpPr/>
          <p:nvPr/>
        </p:nvSpPr>
        <p:spPr>
          <a:xfrm>
            <a:off x="1615027" y="5527801"/>
            <a:ext cx="334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3d0cb3322b5_0_749"/>
          <p:cNvSpPr/>
          <p:nvPr/>
        </p:nvSpPr>
        <p:spPr>
          <a:xfrm>
            <a:off x="717725" y="2597613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50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d0cb3322b5_0_749"/>
          <p:cNvSpPr/>
          <p:nvPr/>
        </p:nvSpPr>
        <p:spPr>
          <a:xfrm>
            <a:off x="717725" y="3107057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40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d0cb3322b5_0_749"/>
          <p:cNvSpPr/>
          <p:nvPr/>
        </p:nvSpPr>
        <p:spPr>
          <a:xfrm>
            <a:off x="717725" y="3671599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30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d0cb3322b5_0_749"/>
          <p:cNvSpPr/>
          <p:nvPr/>
        </p:nvSpPr>
        <p:spPr>
          <a:xfrm>
            <a:off x="717725" y="4217367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20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d0cb3322b5_0_749"/>
          <p:cNvSpPr/>
          <p:nvPr/>
        </p:nvSpPr>
        <p:spPr>
          <a:xfrm>
            <a:off x="717725" y="4802927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d0cb3322b5_0_749"/>
          <p:cNvSpPr/>
          <p:nvPr/>
        </p:nvSpPr>
        <p:spPr>
          <a:xfrm>
            <a:off x="717725" y="5321139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d0cb3322b5_0_749"/>
          <p:cNvSpPr/>
          <p:nvPr/>
        </p:nvSpPr>
        <p:spPr>
          <a:xfrm>
            <a:off x="2279477" y="5527801"/>
            <a:ext cx="334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1-3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d0cb3322b5_0_749"/>
          <p:cNvSpPr/>
          <p:nvPr/>
        </p:nvSpPr>
        <p:spPr>
          <a:xfrm>
            <a:off x="2928973" y="5527801"/>
            <a:ext cx="334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3-5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d0cb3322b5_0_749"/>
          <p:cNvSpPr/>
          <p:nvPr/>
        </p:nvSpPr>
        <p:spPr>
          <a:xfrm>
            <a:off x="3585947" y="5527801"/>
            <a:ext cx="334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5-10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3d0cb3322b5_0_749"/>
          <p:cNvSpPr/>
          <p:nvPr/>
        </p:nvSpPr>
        <p:spPr>
          <a:xfrm>
            <a:off x="4264917" y="5527801"/>
            <a:ext cx="3345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10+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3d0cb3322b5_0_749"/>
          <p:cNvSpPr/>
          <p:nvPr/>
        </p:nvSpPr>
        <p:spPr>
          <a:xfrm rot="-5400000">
            <a:off x="132379" y="3879247"/>
            <a:ext cx="14193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557"/>
              <a:buFont typeface="Jost"/>
              <a:buNone/>
            </a:pPr>
            <a:r>
              <a:rPr lang="en-GB" sz="977" b="0" i="0" u="none" strike="noStrike" cap="none" dirty="0" err="1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Respondentų</a:t>
            </a:r>
            <a:r>
              <a:rPr lang="en-GB" sz="977" b="0" i="0" u="none" strike="noStrike" cap="none" dirty="0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77" b="0" i="0" u="none" strike="noStrike" cap="none" dirty="0" err="1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skaičius</a:t>
            </a:r>
            <a:endParaRPr sz="147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g3d0cb3322b5_0_749"/>
          <p:cNvSpPr/>
          <p:nvPr/>
        </p:nvSpPr>
        <p:spPr>
          <a:xfrm>
            <a:off x="1986500" y="5897450"/>
            <a:ext cx="20427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557"/>
              <a:buFont typeface="Jost"/>
              <a:buNone/>
            </a:pPr>
            <a:r>
              <a:rPr lang="en-GB" sz="977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Pateiktų pasiūlymų skaičius</a:t>
            </a:r>
            <a:endParaRPr sz="14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g3d0cb3322b5_0_749"/>
          <p:cNvSpPr/>
          <p:nvPr/>
        </p:nvSpPr>
        <p:spPr>
          <a:xfrm>
            <a:off x="5830450" y="2469425"/>
            <a:ext cx="5977200" cy="32904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g3d0cb3322b5_0_749"/>
          <p:cNvCxnSpPr/>
          <p:nvPr/>
        </p:nvCxnSpPr>
        <p:spPr>
          <a:xfrm>
            <a:off x="1374701" y="2242155"/>
            <a:ext cx="3479400" cy="0"/>
          </a:xfrm>
          <a:prstGeom prst="straightConnector1">
            <a:avLst/>
          </a:prstGeom>
          <a:noFill/>
          <a:ln w="10000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g3d0cb3322b5_0_749"/>
          <p:cNvSpPr/>
          <p:nvPr/>
        </p:nvSpPr>
        <p:spPr>
          <a:xfrm>
            <a:off x="717725" y="2114539"/>
            <a:ext cx="5784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8"/>
              <a:buFont typeface="Jost"/>
              <a:buNone/>
            </a:pPr>
            <a:r>
              <a:rPr lang="en-GB" sz="78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60</a:t>
            </a:r>
            <a:endParaRPr sz="5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g3d0cb3322b5_0_749"/>
          <p:cNvCxnSpPr/>
          <p:nvPr/>
        </p:nvCxnSpPr>
        <p:spPr>
          <a:xfrm flipH="1">
            <a:off x="2439034" y="2243342"/>
            <a:ext cx="10800" cy="3201000"/>
          </a:xfrm>
          <a:prstGeom prst="straightConnector1">
            <a:avLst/>
          </a:prstGeom>
          <a:noFill/>
          <a:ln w="2501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41" name="Google Shape;441;g3d0cb3322b5_0_749"/>
          <p:cNvSpPr/>
          <p:nvPr/>
        </p:nvSpPr>
        <p:spPr>
          <a:xfrm>
            <a:off x="190500" y="190500"/>
            <a:ext cx="11811000" cy="13455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3d0cb3322b5_0_749"/>
          <p:cNvSpPr txBox="1"/>
          <p:nvPr/>
        </p:nvSpPr>
        <p:spPr>
          <a:xfrm>
            <a:off x="399951" y="568350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siūlymai/rekomendacijos</a:t>
            </a:r>
            <a:endParaRPr sz="26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3" name="Google Shape;443;g3d0cb3322b5_0_749"/>
          <p:cNvSpPr/>
          <p:nvPr/>
        </p:nvSpPr>
        <p:spPr>
          <a:xfrm>
            <a:off x="6114584" y="2469425"/>
            <a:ext cx="54009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Daugiau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nei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80 % respondent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ų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faktiškai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pasižymi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minimaliu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epizodiniu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dalyvavimu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sprendimų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formavime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Tai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signalizuoja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poreikį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formalizuoti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pasiūlymų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teikimo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procesus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savivaldybėse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užtikrinti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kad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darbas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būtų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paremtas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ne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vien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patariamosiomis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diskusijomis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bet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realiais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rašytiniais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siūlymais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d209c0266a_0_216"/>
          <p:cNvSpPr/>
          <p:nvPr/>
        </p:nvSpPr>
        <p:spPr>
          <a:xfrm>
            <a:off x="190375" y="1536000"/>
            <a:ext cx="11811000" cy="513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6900" tIns="16900" rIns="16900" bIns="16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2"/>
              <a:buFont typeface="Jost"/>
              <a:buNone/>
            </a:pPr>
            <a:endParaRPr sz="1332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9" name="Google Shape;449;g3d209c0266a_0_216"/>
          <p:cNvSpPr/>
          <p:nvPr/>
        </p:nvSpPr>
        <p:spPr>
          <a:xfrm>
            <a:off x="433057" y="1806514"/>
            <a:ext cx="5153700" cy="464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1176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3d209c0266a_0_216"/>
          <p:cNvSpPr txBox="1"/>
          <p:nvPr/>
        </p:nvSpPr>
        <p:spPr>
          <a:xfrm>
            <a:off x="656442" y="350625"/>
            <a:ext cx="110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siūlymai/rekomendacijos</a:t>
            </a:r>
            <a:endParaRPr sz="3000" b="0" i="0" u="none" strike="noStrike" cap="non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1" name="Google Shape;451;g3d209c0266a_0_216"/>
          <p:cNvSpPr/>
          <p:nvPr/>
        </p:nvSpPr>
        <p:spPr>
          <a:xfrm>
            <a:off x="5830450" y="3067980"/>
            <a:ext cx="5931600" cy="24198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3d209c0266a_0_216"/>
          <p:cNvSpPr/>
          <p:nvPr/>
        </p:nvSpPr>
        <p:spPr>
          <a:xfrm>
            <a:off x="190500" y="190500"/>
            <a:ext cx="11811000" cy="13455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3d209c0266a_0_216"/>
          <p:cNvSpPr txBox="1"/>
          <p:nvPr/>
        </p:nvSpPr>
        <p:spPr>
          <a:xfrm>
            <a:off x="399951" y="568350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teikiamų siūlymų įgyvendinimas</a:t>
            </a:r>
            <a:endParaRPr sz="26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4" name="Google Shape;454;g3d209c0266a_0_216"/>
          <p:cNvSpPr/>
          <p:nvPr/>
        </p:nvSpPr>
        <p:spPr>
          <a:xfrm>
            <a:off x="6143286" y="3017723"/>
            <a:ext cx="5527500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Daugiau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nei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pusė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lt-LT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respondentų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susiduria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įtakos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trūkumu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Pasiūlymų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teikimo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kultūra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silpna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vyrauja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pavienės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rekomendacijos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sistemingas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darbas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išlieka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pavien</a:t>
            </a:r>
            <a:r>
              <a:rPr lang="en-GB" sz="18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praktika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55" name="Google Shape;455;g3d209c0266a_0_216"/>
          <p:cNvCxnSpPr/>
          <p:nvPr/>
        </p:nvCxnSpPr>
        <p:spPr>
          <a:xfrm>
            <a:off x="1370829" y="2270808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6" name="Google Shape;456;g3d209c0266a_0_216"/>
          <p:cNvCxnSpPr/>
          <p:nvPr/>
        </p:nvCxnSpPr>
        <p:spPr>
          <a:xfrm>
            <a:off x="1389737" y="5603853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g3d209c0266a_0_216"/>
          <p:cNvCxnSpPr/>
          <p:nvPr/>
        </p:nvCxnSpPr>
        <p:spPr>
          <a:xfrm>
            <a:off x="1389737" y="3594939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458;g3d209c0266a_0_216"/>
          <p:cNvCxnSpPr/>
          <p:nvPr/>
        </p:nvCxnSpPr>
        <p:spPr>
          <a:xfrm>
            <a:off x="1389737" y="2925301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g3d209c0266a_0_216"/>
          <p:cNvCxnSpPr/>
          <p:nvPr/>
        </p:nvCxnSpPr>
        <p:spPr>
          <a:xfrm>
            <a:off x="1389737" y="4264577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g3d209c0266a_0_216"/>
          <p:cNvCxnSpPr/>
          <p:nvPr/>
        </p:nvCxnSpPr>
        <p:spPr>
          <a:xfrm>
            <a:off x="1389737" y="4934215"/>
            <a:ext cx="3608700" cy="0"/>
          </a:xfrm>
          <a:prstGeom prst="straightConnector1">
            <a:avLst/>
          </a:prstGeom>
          <a:noFill/>
          <a:ln w="103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g3d209c0266a_0_216"/>
          <p:cNvCxnSpPr/>
          <p:nvPr/>
        </p:nvCxnSpPr>
        <p:spPr>
          <a:xfrm flipH="1">
            <a:off x="1812217" y="2398532"/>
            <a:ext cx="6300" cy="32124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62" name="Google Shape;462;g3d209c0266a_0_216"/>
          <p:cNvCxnSpPr/>
          <p:nvPr/>
        </p:nvCxnSpPr>
        <p:spPr>
          <a:xfrm flipH="1">
            <a:off x="2493867" y="3681232"/>
            <a:ext cx="16800" cy="19302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63" name="Google Shape;463;g3d209c0266a_0_216"/>
          <p:cNvCxnSpPr/>
          <p:nvPr/>
        </p:nvCxnSpPr>
        <p:spPr>
          <a:xfrm flipH="1">
            <a:off x="3175017" y="4640082"/>
            <a:ext cx="2400" cy="9708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64" name="Google Shape;464;g3d209c0266a_0_216"/>
          <p:cNvCxnSpPr/>
          <p:nvPr/>
        </p:nvCxnSpPr>
        <p:spPr>
          <a:xfrm flipH="1">
            <a:off x="3856567" y="4398782"/>
            <a:ext cx="300" cy="12123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65" name="Google Shape;465;g3d209c0266a_0_216"/>
          <p:cNvCxnSpPr/>
          <p:nvPr/>
        </p:nvCxnSpPr>
        <p:spPr>
          <a:xfrm>
            <a:off x="4536317" y="3681232"/>
            <a:ext cx="1500" cy="1929600"/>
          </a:xfrm>
          <a:prstGeom prst="straightConnector1">
            <a:avLst/>
          </a:prstGeom>
          <a:noFill/>
          <a:ln w="2594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6" name="Google Shape;466;g3d209c0266a_0_216"/>
          <p:cNvSpPr/>
          <p:nvPr/>
        </p:nvSpPr>
        <p:spPr>
          <a:xfrm>
            <a:off x="1638996" y="5697930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0%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d209c0266a_0_216"/>
          <p:cNvSpPr/>
          <p:nvPr/>
        </p:nvSpPr>
        <p:spPr>
          <a:xfrm>
            <a:off x="708355" y="2139983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50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d209c0266a_0_216"/>
          <p:cNvSpPr/>
          <p:nvPr/>
        </p:nvSpPr>
        <p:spPr>
          <a:xfrm>
            <a:off x="708355" y="2812646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40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d209c0266a_0_216"/>
          <p:cNvSpPr/>
          <p:nvPr/>
        </p:nvSpPr>
        <p:spPr>
          <a:xfrm>
            <a:off x="708355" y="3482728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30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3d209c0266a_0_216"/>
          <p:cNvSpPr/>
          <p:nvPr/>
        </p:nvSpPr>
        <p:spPr>
          <a:xfrm>
            <a:off x="708355" y="4167351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20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d209c0266a_0_216"/>
          <p:cNvSpPr/>
          <p:nvPr/>
        </p:nvSpPr>
        <p:spPr>
          <a:xfrm>
            <a:off x="708355" y="4825470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3d209c0266a_0_216"/>
          <p:cNvSpPr/>
          <p:nvPr/>
        </p:nvSpPr>
        <p:spPr>
          <a:xfrm>
            <a:off x="708355" y="5483589"/>
            <a:ext cx="60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d209c0266a_0_216"/>
          <p:cNvSpPr/>
          <p:nvPr/>
        </p:nvSpPr>
        <p:spPr>
          <a:xfrm>
            <a:off x="2328133" y="5697930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25%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3d209c0266a_0_216"/>
          <p:cNvSpPr/>
          <p:nvPr/>
        </p:nvSpPr>
        <p:spPr>
          <a:xfrm>
            <a:off x="3001761" y="5697930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50%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d209c0266a_0_216"/>
          <p:cNvSpPr/>
          <p:nvPr/>
        </p:nvSpPr>
        <p:spPr>
          <a:xfrm>
            <a:off x="3683144" y="5697930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75%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3d209c0266a_0_216"/>
          <p:cNvSpPr/>
          <p:nvPr/>
        </p:nvSpPr>
        <p:spPr>
          <a:xfrm>
            <a:off x="4387341" y="5697930"/>
            <a:ext cx="346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817"/>
              <a:buFont typeface="Jost"/>
              <a:buNone/>
            </a:pPr>
            <a:r>
              <a:rPr lang="en-GB" sz="817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100%</a:t>
            </a:r>
            <a:endParaRPr sz="5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d209c0266a_0_216"/>
          <p:cNvSpPr/>
          <p:nvPr/>
        </p:nvSpPr>
        <p:spPr>
          <a:xfrm rot="-5400000">
            <a:off x="101245" y="3988070"/>
            <a:ext cx="14721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615"/>
              <a:buFont typeface="Jost"/>
              <a:buNone/>
            </a:pPr>
            <a:r>
              <a:rPr lang="en-GB" sz="1014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Respondentų skaičius</a:t>
            </a:r>
            <a:endParaRPr sz="153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g3d209c0266a_0_216"/>
          <p:cNvSpPr/>
          <p:nvPr/>
        </p:nvSpPr>
        <p:spPr>
          <a:xfrm>
            <a:off x="2212875" y="5997950"/>
            <a:ext cx="1550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615"/>
              <a:buFont typeface="Jost"/>
              <a:buNone/>
            </a:pPr>
            <a:r>
              <a:rPr lang="en-GB" sz="1014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Įgyvendinti pasiūlymai</a:t>
            </a:r>
            <a:endParaRPr sz="153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d0cb3322b5_0_681"/>
          <p:cNvSpPr/>
          <p:nvPr/>
        </p:nvSpPr>
        <p:spPr>
          <a:xfrm>
            <a:off x="410625" y="1637175"/>
            <a:ext cx="11394600" cy="48159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22275" tIns="22275" rIns="22275" bIns="2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Jost"/>
              <a:buNone/>
            </a:pPr>
            <a:endParaRPr sz="1754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4" name="Google Shape;484;g3d0cb3322b5_0_681"/>
          <p:cNvSpPr txBox="1"/>
          <p:nvPr/>
        </p:nvSpPr>
        <p:spPr>
          <a:xfrm>
            <a:off x="656442" y="350625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veiklos efektyvumas</a:t>
            </a:r>
            <a:endParaRPr sz="2800" b="0" i="0" u="none" strike="noStrike" cap="none">
              <a:solidFill>
                <a:srgbClr val="40888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85" name="Google Shape;485;g3d0cb3322b5_0_681"/>
          <p:cNvCxnSpPr/>
          <p:nvPr/>
        </p:nvCxnSpPr>
        <p:spPr>
          <a:xfrm rot="10800000" flipH="1">
            <a:off x="-10" y="1270039"/>
            <a:ext cx="6681900" cy="9900"/>
          </a:xfrm>
          <a:prstGeom prst="straightConnector1">
            <a:avLst/>
          </a:prstGeom>
          <a:noFill/>
          <a:ln w="1905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g3d0cb3322b5_0_681"/>
          <p:cNvSpPr/>
          <p:nvPr/>
        </p:nvSpPr>
        <p:spPr>
          <a:xfrm>
            <a:off x="625659" y="1407002"/>
            <a:ext cx="108336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Daugelis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mano,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kad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efektyvumą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riboja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formalumas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pasyvumas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laiko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trūkumas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Minimi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tokie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iššūkiai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t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arybų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dažnai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daug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formali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atliekama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„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dėl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pliuso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Kai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kurie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nariai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neaiškiai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supranta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paskirtį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trūksta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motyvacijos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šaukiami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posėdžiai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nėra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nuoseklumo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trūksta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lyderystės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visuomet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į 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siūlymus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atsižvelgiama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Trūksta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finansinių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išteklių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mokymams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tyrimams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studijoms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vizitams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Nepakankamas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lt-LT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arybų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viešinim</a:t>
            </a:r>
            <a:r>
              <a:rPr lang="en-GB" sz="18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grįžtamojo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ryšio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palaikymas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rezultatų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analizė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Bendradarbiavimas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tarpusavyje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nėra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pakankamai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efektyvus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g3d0cb3322b5_0_681"/>
          <p:cNvSpPr/>
          <p:nvPr/>
        </p:nvSpPr>
        <p:spPr>
          <a:xfrm rot="10800000" flipH="1">
            <a:off x="414800" y="6345025"/>
            <a:ext cx="11368500" cy="1074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d0cb3322b5_0_566"/>
          <p:cNvSpPr/>
          <p:nvPr/>
        </p:nvSpPr>
        <p:spPr>
          <a:xfrm>
            <a:off x="8418732" y="0"/>
            <a:ext cx="2890500" cy="6858000"/>
          </a:xfrm>
          <a:prstGeom prst="rect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3d0cb3322b5_0_566"/>
          <p:cNvSpPr txBox="1"/>
          <p:nvPr/>
        </p:nvSpPr>
        <p:spPr>
          <a:xfrm>
            <a:off x="695150" y="371375"/>
            <a:ext cx="73449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tarybos narių motyvacija</a:t>
            </a:r>
            <a:endParaRPr sz="2800" b="0" i="0" u="none" strike="noStrike" cap="none">
              <a:solidFill>
                <a:srgbClr val="40888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4" name="Google Shape;494;g3d0cb3322b5_0_566"/>
          <p:cNvSpPr txBox="1"/>
          <p:nvPr/>
        </p:nvSpPr>
        <p:spPr>
          <a:xfrm>
            <a:off x="1246550" y="2035614"/>
            <a:ext cx="6242100" cy="12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1)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Realus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poveikis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sprendimams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girdimas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balsas.</a:t>
            </a:r>
            <a:endParaRPr sz="1800" b="1" i="0" u="none" strike="noStrike" cap="none" dirty="0">
              <a:solidFill>
                <a:srgbClr val="40888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Žmonės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nori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matyti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kad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darbas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keičia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NVO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sektorių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ir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savivaldybės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praktiką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 sz="1700" b="0" i="0" u="none" strike="noStrike" cap="none" dirty="0">
              <a:solidFill>
                <a:srgbClr val="304359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95" name="Google Shape;495;g3d0cb3322b5_0_566"/>
          <p:cNvSpPr/>
          <p:nvPr/>
        </p:nvSpPr>
        <p:spPr>
          <a:xfrm>
            <a:off x="624990" y="4095378"/>
            <a:ext cx="471096" cy="471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2"/>
              <a:buFont typeface="Gill Sans"/>
              <a:buNone/>
            </a:pPr>
            <a:endParaRPr sz="156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d0cb3322b5_0_566"/>
          <p:cNvSpPr/>
          <p:nvPr/>
        </p:nvSpPr>
        <p:spPr>
          <a:xfrm>
            <a:off x="631397" y="5449167"/>
            <a:ext cx="458271" cy="471054"/>
          </a:xfrm>
          <a:custGeom>
            <a:avLst/>
            <a:gdLst/>
            <a:ahLst/>
            <a:cxnLst/>
            <a:rect l="l" t="t" r="r" b="b"/>
            <a:pathLst>
              <a:path w="1422" h="1460" extrusionOk="0">
                <a:moveTo>
                  <a:pt x="1369" y="772"/>
                </a:moveTo>
                <a:cubicBezTo>
                  <a:pt x="1362" y="771"/>
                  <a:pt x="1354" y="771"/>
                  <a:pt x="1347" y="770"/>
                </a:cubicBezTo>
                <a:cubicBezTo>
                  <a:pt x="1288" y="767"/>
                  <a:pt x="1230" y="765"/>
                  <a:pt x="1171" y="762"/>
                </a:cubicBezTo>
                <a:cubicBezTo>
                  <a:pt x="1124" y="760"/>
                  <a:pt x="1078" y="757"/>
                  <a:pt x="1031" y="755"/>
                </a:cubicBezTo>
                <a:cubicBezTo>
                  <a:pt x="1001" y="754"/>
                  <a:pt x="981" y="773"/>
                  <a:pt x="980" y="802"/>
                </a:cubicBezTo>
                <a:cubicBezTo>
                  <a:pt x="979" y="831"/>
                  <a:pt x="998" y="850"/>
                  <a:pt x="1027" y="851"/>
                </a:cubicBezTo>
                <a:cubicBezTo>
                  <a:pt x="1049" y="852"/>
                  <a:pt x="1070" y="853"/>
                  <a:pt x="1091" y="854"/>
                </a:cubicBezTo>
                <a:cubicBezTo>
                  <a:pt x="1139" y="856"/>
                  <a:pt x="1186" y="859"/>
                  <a:pt x="1236" y="861"/>
                </a:cubicBezTo>
                <a:cubicBezTo>
                  <a:pt x="1231" y="865"/>
                  <a:pt x="1229" y="868"/>
                  <a:pt x="1227" y="870"/>
                </a:cubicBezTo>
                <a:cubicBezTo>
                  <a:pt x="1087" y="978"/>
                  <a:pt x="946" y="1087"/>
                  <a:pt x="806" y="1196"/>
                </a:cubicBezTo>
                <a:cubicBezTo>
                  <a:pt x="799" y="1202"/>
                  <a:pt x="795" y="1201"/>
                  <a:pt x="790" y="1194"/>
                </a:cubicBezTo>
                <a:cubicBezTo>
                  <a:pt x="733" y="1117"/>
                  <a:pt x="676" y="1040"/>
                  <a:pt x="619" y="964"/>
                </a:cubicBezTo>
                <a:cubicBezTo>
                  <a:pt x="598" y="936"/>
                  <a:pt x="570" y="933"/>
                  <a:pt x="542" y="955"/>
                </a:cubicBezTo>
                <a:cubicBezTo>
                  <a:pt x="422" y="1050"/>
                  <a:pt x="301" y="1146"/>
                  <a:pt x="180" y="1241"/>
                </a:cubicBezTo>
                <a:cubicBezTo>
                  <a:pt x="129" y="1282"/>
                  <a:pt x="78" y="1322"/>
                  <a:pt x="27" y="1363"/>
                </a:cubicBezTo>
                <a:cubicBezTo>
                  <a:pt x="5" y="1380"/>
                  <a:pt x="0" y="1400"/>
                  <a:pt x="11" y="1422"/>
                </a:cubicBezTo>
                <a:cubicBezTo>
                  <a:pt x="27" y="1453"/>
                  <a:pt x="59" y="1460"/>
                  <a:pt x="87" y="1437"/>
                </a:cubicBezTo>
                <a:cubicBezTo>
                  <a:pt x="244" y="1313"/>
                  <a:pt x="401" y="1189"/>
                  <a:pt x="557" y="1065"/>
                </a:cubicBezTo>
                <a:cubicBezTo>
                  <a:pt x="566" y="1058"/>
                  <a:pt x="570" y="1058"/>
                  <a:pt x="576" y="1067"/>
                </a:cubicBezTo>
                <a:cubicBezTo>
                  <a:pt x="632" y="1143"/>
                  <a:pt x="688" y="1218"/>
                  <a:pt x="745" y="1293"/>
                </a:cubicBezTo>
                <a:cubicBezTo>
                  <a:pt x="767" y="1324"/>
                  <a:pt x="793" y="1327"/>
                  <a:pt x="823" y="1304"/>
                </a:cubicBezTo>
                <a:cubicBezTo>
                  <a:pt x="921" y="1228"/>
                  <a:pt x="1019" y="1152"/>
                  <a:pt x="1118" y="1076"/>
                </a:cubicBezTo>
                <a:cubicBezTo>
                  <a:pt x="1176" y="1030"/>
                  <a:pt x="1235" y="985"/>
                  <a:pt x="1296" y="937"/>
                </a:cubicBezTo>
                <a:cubicBezTo>
                  <a:pt x="1282" y="1008"/>
                  <a:pt x="1269" y="1075"/>
                  <a:pt x="1255" y="1143"/>
                </a:cubicBezTo>
                <a:cubicBezTo>
                  <a:pt x="1250" y="1172"/>
                  <a:pt x="1264" y="1196"/>
                  <a:pt x="1292" y="1201"/>
                </a:cubicBezTo>
                <a:cubicBezTo>
                  <a:pt x="1320" y="1207"/>
                  <a:pt x="1344" y="1192"/>
                  <a:pt x="1349" y="1162"/>
                </a:cubicBezTo>
                <a:cubicBezTo>
                  <a:pt x="1371" y="1053"/>
                  <a:pt x="1393" y="943"/>
                  <a:pt x="1415" y="834"/>
                </a:cubicBezTo>
                <a:cubicBezTo>
                  <a:pt x="1422" y="800"/>
                  <a:pt x="1403" y="776"/>
                  <a:pt x="1369" y="772"/>
                </a:cubicBezTo>
                <a:close/>
                <a:moveTo>
                  <a:pt x="309" y="995"/>
                </a:moveTo>
                <a:cubicBezTo>
                  <a:pt x="321" y="1007"/>
                  <a:pt x="336" y="1011"/>
                  <a:pt x="352" y="1008"/>
                </a:cubicBezTo>
                <a:cubicBezTo>
                  <a:pt x="371" y="1005"/>
                  <a:pt x="383" y="993"/>
                  <a:pt x="388" y="975"/>
                </a:cubicBezTo>
                <a:cubicBezTo>
                  <a:pt x="395" y="954"/>
                  <a:pt x="387" y="937"/>
                  <a:pt x="372" y="922"/>
                </a:cubicBezTo>
                <a:cubicBezTo>
                  <a:pt x="251" y="799"/>
                  <a:pt x="209" y="652"/>
                  <a:pt x="246" y="483"/>
                </a:cubicBezTo>
                <a:cubicBezTo>
                  <a:pt x="318" y="154"/>
                  <a:pt x="691" y="0"/>
                  <a:pt x="973" y="186"/>
                </a:cubicBezTo>
                <a:cubicBezTo>
                  <a:pt x="1119" y="282"/>
                  <a:pt x="1188" y="422"/>
                  <a:pt x="1189" y="596"/>
                </a:cubicBezTo>
                <a:cubicBezTo>
                  <a:pt x="1188" y="606"/>
                  <a:pt x="1188" y="616"/>
                  <a:pt x="1187" y="626"/>
                </a:cubicBezTo>
                <a:cubicBezTo>
                  <a:pt x="1187" y="636"/>
                  <a:pt x="1187" y="646"/>
                  <a:pt x="1187" y="656"/>
                </a:cubicBezTo>
                <a:cubicBezTo>
                  <a:pt x="1190" y="682"/>
                  <a:pt x="1203" y="696"/>
                  <a:pt x="1227" y="699"/>
                </a:cubicBezTo>
                <a:cubicBezTo>
                  <a:pt x="1250" y="702"/>
                  <a:pt x="1269" y="691"/>
                  <a:pt x="1277" y="668"/>
                </a:cubicBezTo>
                <a:cubicBezTo>
                  <a:pt x="1280" y="659"/>
                  <a:pt x="1283" y="650"/>
                  <a:pt x="1283" y="640"/>
                </a:cubicBezTo>
                <a:cubicBezTo>
                  <a:pt x="1291" y="542"/>
                  <a:pt x="1279" y="445"/>
                  <a:pt x="1237" y="355"/>
                </a:cubicBezTo>
                <a:cubicBezTo>
                  <a:pt x="1142" y="153"/>
                  <a:pt x="983" y="37"/>
                  <a:pt x="760" y="14"/>
                </a:cubicBezTo>
                <a:cubicBezTo>
                  <a:pt x="627" y="0"/>
                  <a:pt x="502" y="29"/>
                  <a:pt x="393" y="107"/>
                </a:cubicBezTo>
                <a:cubicBezTo>
                  <a:pt x="197" y="249"/>
                  <a:pt x="114" y="443"/>
                  <a:pt x="145" y="683"/>
                </a:cubicBezTo>
                <a:cubicBezTo>
                  <a:pt x="161" y="806"/>
                  <a:pt x="220" y="909"/>
                  <a:pt x="309" y="995"/>
                </a:cubicBezTo>
                <a:close/>
                <a:moveTo>
                  <a:pt x="673" y="390"/>
                </a:moveTo>
                <a:cubicBezTo>
                  <a:pt x="733" y="390"/>
                  <a:pt x="793" y="390"/>
                  <a:pt x="853" y="390"/>
                </a:cubicBezTo>
                <a:cubicBezTo>
                  <a:pt x="872" y="390"/>
                  <a:pt x="887" y="385"/>
                  <a:pt x="896" y="368"/>
                </a:cubicBezTo>
                <a:cubicBezTo>
                  <a:pt x="916" y="335"/>
                  <a:pt x="895" y="296"/>
                  <a:pt x="857" y="294"/>
                </a:cubicBezTo>
                <a:cubicBezTo>
                  <a:pt x="833" y="293"/>
                  <a:pt x="810" y="294"/>
                  <a:pt x="786" y="294"/>
                </a:cubicBezTo>
                <a:cubicBezTo>
                  <a:pt x="777" y="294"/>
                  <a:pt x="773" y="292"/>
                  <a:pt x="774" y="283"/>
                </a:cubicBezTo>
                <a:cubicBezTo>
                  <a:pt x="775" y="272"/>
                  <a:pt x="775" y="261"/>
                  <a:pt x="774" y="250"/>
                </a:cubicBezTo>
                <a:cubicBezTo>
                  <a:pt x="773" y="225"/>
                  <a:pt x="755" y="206"/>
                  <a:pt x="732" y="203"/>
                </a:cubicBezTo>
                <a:cubicBezTo>
                  <a:pt x="707" y="201"/>
                  <a:pt x="686" y="216"/>
                  <a:pt x="680" y="241"/>
                </a:cubicBezTo>
                <a:cubicBezTo>
                  <a:pt x="678" y="248"/>
                  <a:pt x="678" y="256"/>
                  <a:pt x="678" y="264"/>
                </a:cubicBezTo>
                <a:cubicBezTo>
                  <a:pt x="678" y="293"/>
                  <a:pt x="678" y="293"/>
                  <a:pt x="651" y="296"/>
                </a:cubicBezTo>
                <a:cubicBezTo>
                  <a:pt x="574" y="303"/>
                  <a:pt x="519" y="366"/>
                  <a:pt x="520" y="446"/>
                </a:cubicBezTo>
                <a:cubicBezTo>
                  <a:pt x="522" y="525"/>
                  <a:pt x="578" y="586"/>
                  <a:pt x="655" y="590"/>
                </a:cubicBezTo>
                <a:cubicBezTo>
                  <a:pt x="688" y="592"/>
                  <a:pt x="720" y="591"/>
                  <a:pt x="753" y="591"/>
                </a:cubicBezTo>
                <a:cubicBezTo>
                  <a:pt x="786" y="592"/>
                  <a:pt x="807" y="613"/>
                  <a:pt x="807" y="644"/>
                </a:cubicBezTo>
                <a:cubicBezTo>
                  <a:pt x="807" y="675"/>
                  <a:pt x="786" y="695"/>
                  <a:pt x="753" y="695"/>
                </a:cubicBezTo>
                <a:cubicBezTo>
                  <a:pt x="723" y="696"/>
                  <a:pt x="693" y="696"/>
                  <a:pt x="663" y="696"/>
                </a:cubicBezTo>
                <a:cubicBezTo>
                  <a:pt x="632" y="696"/>
                  <a:pt x="600" y="696"/>
                  <a:pt x="569" y="696"/>
                </a:cubicBezTo>
                <a:cubicBezTo>
                  <a:pt x="551" y="696"/>
                  <a:pt x="535" y="702"/>
                  <a:pt x="526" y="718"/>
                </a:cubicBezTo>
                <a:cubicBezTo>
                  <a:pt x="507" y="751"/>
                  <a:pt x="528" y="790"/>
                  <a:pt x="566" y="791"/>
                </a:cubicBezTo>
                <a:cubicBezTo>
                  <a:pt x="600" y="792"/>
                  <a:pt x="633" y="792"/>
                  <a:pt x="667" y="791"/>
                </a:cubicBezTo>
                <a:cubicBezTo>
                  <a:pt x="676" y="791"/>
                  <a:pt x="679" y="793"/>
                  <a:pt x="678" y="803"/>
                </a:cubicBezTo>
                <a:cubicBezTo>
                  <a:pt x="678" y="815"/>
                  <a:pt x="678" y="827"/>
                  <a:pt x="679" y="839"/>
                </a:cubicBezTo>
                <a:cubicBezTo>
                  <a:pt x="681" y="866"/>
                  <a:pt x="701" y="883"/>
                  <a:pt x="728" y="882"/>
                </a:cubicBezTo>
                <a:cubicBezTo>
                  <a:pt x="755" y="881"/>
                  <a:pt x="773" y="863"/>
                  <a:pt x="774" y="837"/>
                </a:cubicBezTo>
                <a:cubicBezTo>
                  <a:pt x="775" y="826"/>
                  <a:pt x="775" y="815"/>
                  <a:pt x="774" y="804"/>
                </a:cubicBezTo>
                <a:cubicBezTo>
                  <a:pt x="773" y="794"/>
                  <a:pt x="776" y="789"/>
                  <a:pt x="787" y="787"/>
                </a:cubicBezTo>
                <a:cubicBezTo>
                  <a:pt x="860" y="772"/>
                  <a:pt x="907" y="710"/>
                  <a:pt x="903" y="635"/>
                </a:cubicBezTo>
                <a:cubicBezTo>
                  <a:pt x="898" y="559"/>
                  <a:pt x="843" y="502"/>
                  <a:pt x="768" y="497"/>
                </a:cubicBezTo>
                <a:cubicBezTo>
                  <a:pt x="733" y="495"/>
                  <a:pt x="698" y="496"/>
                  <a:pt x="663" y="495"/>
                </a:cubicBezTo>
                <a:cubicBezTo>
                  <a:pt x="630" y="493"/>
                  <a:pt x="609" y="463"/>
                  <a:pt x="617" y="430"/>
                </a:cubicBezTo>
                <a:cubicBezTo>
                  <a:pt x="623" y="403"/>
                  <a:pt x="641" y="390"/>
                  <a:pt x="673" y="3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3d0cb3322b5_0_566"/>
          <p:cNvSpPr/>
          <p:nvPr/>
        </p:nvSpPr>
        <p:spPr>
          <a:xfrm>
            <a:off x="429343" y="2224418"/>
            <a:ext cx="661200" cy="661200"/>
          </a:xfrm>
          <a:prstGeom prst="ellipse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3d0cb3322b5_0_566"/>
          <p:cNvSpPr/>
          <p:nvPr/>
        </p:nvSpPr>
        <p:spPr>
          <a:xfrm>
            <a:off x="691177" y="2430386"/>
            <a:ext cx="137573" cy="249304"/>
          </a:xfrm>
          <a:custGeom>
            <a:avLst/>
            <a:gdLst/>
            <a:ahLst/>
            <a:cxnLst/>
            <a:rect l="l" t="t" r="r" b="b"/>
            <a:pathLst>
              <a:path w="150" h="274" extrusionOk="0">
                <a:moveTo>
                  <a:pt x="123" y="137"/>
                </a:moveTo>
                <a:cubicBezTo>
                  <a:pt x="111" y="126"/>
                  <a:pt x="101" y="115"/>
                  <a:pt x="90" y="104"/>
                </a:cubicBezTo>
                <a:cubicBezTo>
                  <a:pt x="63" y="77"/>
                  <a:pt x="35" y="50"/>
                  <a:pt x="8" y="23"/>
                </a:cubicBezTo>
                <a:cubicBezTo>
                  <a:pt x="6" y="21"/>
                  <a:pt x="5" y="19"/>
                  <a:pt x="3" y="17"/>
                </a:cubicBezTo>
                <a:cubicBezTo>
                  <a:pt x="1" y="13"/>
                  <a:pt x="1" y="8"/>
                  <a:pt x="5" y="4"/>
                </a:cubicBezTo>
                <a:cubicBezTo>
                  <a:pt x="9" y="1"/>
                  <a:pt x="14" y="0"/>
                  <a:pt x="18" y="3"/>
                </a:cubicBezTo>
                <a:cubicBezTo>
                  <a:pt x="20" y="5"/>
                  <a:pt x="21" y="6"/>
                  <a:pt x="23" y="8"/>
                </a:cubicBezTo>
                <a:cubicBezTo>
                  <a:pt x="63" y="47"/>
                  <a:pt x="102" y="87"/>
                  <a:pt x="142" y="126"/>
                </a:cubicBezTo>
                <a:cubicBezTo>
                  <a:pt x="150" y="135"/>
                  <a:pt x="150" y="139"/>
                  <a:pt x="142" y="148"/>
                </a:cubicBezTo>
                <a:cubicBezTo>
                  <a:pt x="102" y="187"/>
                  <a:pt x="62" y="227"/>
                  <a:pt x="23" y="266"/>
                </a:cubicBezTo>
                <a:cubicBezTo>
                  <a:pt x="16" y="273"/>
                  <a:pt x="10" y="274"/>
                  <a:pt x="5" y="269"/>
                </a:cubicBezTo>
                <a:cubicBezTo>
                  <a:pt x="0" y="265"/>
                  <a:pt x="1" y="258"/>
                  <a:pt x="8" y="252"/>
                </a:cubicBezTo>
                <a:cubicBezTo>
                  <a:pt x="44" y="215"/>
                  <a:pt x="81" y="178"/>
                  <a:pt x="118" y="141"/>
                </a:cubicBezTo>
                <a:cubicBezTo>
                  <a:pt x="120" y="140"/>
                  <a:pt x="121" y="139"/>
                  <a:pt x="123" y="137"/>
                </a:cubicBezTo>
                <a:close/>
              </a:path>
            </a:pathLst>
          </a:cu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3d0cb3322b5_0_566"/>
          <p:cNvSpPr txBox="1"/>
          <p:nvPr/>
        </p:nvSpPr>
        <p:spPr>
          <a:xfrm>
            <a:off x="1280846" y="3385936"/>
            <a:ext cx="6427545" cy="12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2)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Finansinis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paskatinimas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išteklių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suteikimas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00" b="1" i="0" u="none" strike="noStrike" cap="none" dirty="0">
              <a:solidFill>
                <a:srgbClr val="40888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minimalaus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finansavimo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sudėtinga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tikėtis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sz="1800" b="0" i="0" u="none" strike="noStrike" cap="none" dirty="0">
              <a:solidFill>
                <a:srgbClr val="304359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just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aktyvumo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 sz="1700" b="0" i="0" u="none" strike="noStrike" cap="none" dirty="0">
              <a:solidFill>
                <a:srgbClr val="304359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0" name="Google Shape;500;g3d0cb3322b5_0_566"/>
          <p:cNvSpPr txBox="1"/>
          <p:nvPr/>
        </p:nvSpPr>
        <p:spPr>
          <a:xfrm>
            <a:off x="1250200" y="4783310"/>
            <a:ext cx="6242100" cy="12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3)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Bendrystė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informacija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augimas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00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ryšiai</a:t>
            </a:r>
            <a:r>
              <a:rPr lang="en-GB" sz="1800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00" b="1" i="0" u="none" strike="noStrike" cap="none" dirty="0">
              <a:solidFill>
                <a:srgbClr val="40888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Kontaktai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mokymasis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partnerystės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pasidalinta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sz="1800" b="0" i="0" u="none" strike="noStrike" cap="none" dirty="0">
              <a:solidFill>
                <a:srgbClr val="304359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just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patirtis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–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labai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vertinama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ir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motyvuoja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GB" sz="1800" b="0" i="0" u="none" strike="noStrike" cap="none" dirty="0" err="1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dalyvauti</a:t>
            </a:r>
            <a:r>
              <a:rPr lang="en-GB" sz="1800" b="0" i="0" u="none" strike="noStrike" cap="none" dirty="0">
                <a:solidFill>
                  <a:srgbClr val="30435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 sz="1700" b="0" i="0" u="none" strike="noStrike" cap="none" dirty="0">
              <a:solidFill>
                <a:srgbClr val="304359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1" name="Google Shape;501;g3d0cb3322b5_0_566"/>
          <p:cNvSpPr/>
          <p:nvPr/>
        </p:nvSpPr>
        <p:spPr>
          <a:xfrm>
            <a:off x="429356" y="3575643"/>
            <a:ext cx="661200" cy="661200"/>
          </a:xfrm>
          <a:prstGeom prst="ellipse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3d0cb3322b5_0_566"/>
          <p:cNvSpPr/>
          <p:nvPr/>
        </p:nvSpPr>
        <p:spPr>
          <a:xfrm>
            <a:off x="691190" y="3781611"/>
            <a:ext cx="137573" cy="249304"/>
          </a:xfrm>
          <a:custGeom>
            <a:avLst/>
            <a:gdLst/>
            <a:ahLst/>
            <a:cxnLst/>
            <a:rect l="l" t="t" r="r" b="b"/>
            <a:pathLst>
              <a:path w="150" h="274" extrusionOk="0">
                <a:moveTo>
                  <a:pt x="123" y="137"/>
                </a:moveTo>
                <a:cubicBezTo>
                  <a:pt x="111" y="126"/>
                  <a:pt x="101" y="115"/>
                  <a:pt x="90" y="104"/>
                </a:cubicBezTo>
                <a:cubicBezTo>
                  <a:pt x="63" y="77"/>
                  <a:pt x="35" y="50"/>
                  <a:pt x="8" y="23"/>
                </a:cubicBezTo>
                <a:cubicBezTo>
                  <a:pt x="6" y="21"/>
                  <a:pt x="5" y="19"/>
                  <a:pt x="3" y="17"/>
                </a:cubicBezTo>
                <a:cubicBezTo>
                  <a:pt x="1" y="13"/>
                  <a:pt x="1" y="8"/>
                  <a:pt x="5" y="4"/>
                </a:cubicBezTo>
                <a:cubicBezTo>
                  <a:pt x="9" y="1"/>
                  <a:pt x="14" y="0"/>
                  <a:pt x="18" y="3"/>
                </a:cubicBezTo>
                <a:cubicBezTo>
                  <a:pt x="20" y="5"/>
                  <a:pt x="21" y="6"/>
                  <a:pt x="23" y="8"/>
                </a:cubicBezTo>
                <a:cubicBezTo>
                  <a:pt x="63" y="47"/>
                  <a:pt x="102" y="87"/>
                  <a:pt x="142" y="126"/>
                </a:cubicBezTo>
                <a:cubicBezTo>
                  <a:pt x="150" y="135"/>
                  <a:pt x="150" y="139"/>
                  <a:pt x="142" y="148"/>
                </a:cubicBezTo>
                <a:cubicBezTo>
                  <a:pt x="102" y="187"/>
                  <a:pt x="62" y="227"/>
                  <a:pt x="23" y="266"/>
                </a:cubicBezTo>
                <a:cubicBezTo>
                  <a:pt x="16" y="273"/>
                  <a:pt x="10" y="274"/>
                  <a:pt x="5" y="269"/>
                </a:cubicBezTo>
                <a:cubicBezTo>
                  <a:pt x="0" y="265"/>
                  <a:pt x="1" y="258"/>
                  <a:pt x="8" y="252"/>
                </a:cubicBezTo>
                <a:cubicBezTo>
                  <a:pt x="44" y="215"/>
                  <a:pt x="81" y="178"/>
                  <a:pt x="118" y="141"/>
                </a:cubicBezTo>
                <a:cubicBezTo>
                  <a:pt x="120" y="140"/>
                  <a:pt x="121" y="139"/>
                  <a:pt x="123" y="137"/>
                </a:cubicBezTo>
                <a:close/>
              </a:path>
            </a:pathLst>
          </a:cu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3d0cb3322b5_0_566"/>
          <p:cNvSpPr/>
          <p:nvPr/>
        </p:nvSpPr>
        <p:spPr>
          <a:xfrm>
            <a:off x="429381" y="4999679"/>
            <a:ext cx="661200" cy="661200"/>
          </a:xfrm>
          <a:prstGeom prst="ellipse">
            <a:avLst/>
          </a:prstGeom>
          <a:solidFill>
            <a:srgbClr val="F4F8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3d0cb3322b5_0_566"/>
          <p:cNvSpPr/>
          <p:nvPr/>
        </p:nvSpPr>
        <p:spPr>
          <a:xfrm>
            <a:off x="691215" y="5205647"/>
            <a:ext cx="137573" cy="249304"/>
          </a:xfrm>
          <a:custGeom>
            <a:avLst/>
            <a:gdLst/>
            <a:ahLst/>
            <a:cxnLst/>
            <a:rect l="l" t="t" r="r" b="b"/>
            <a:pathLst>
              <a:path w="150" h="274" extrusionOk="0">
                <a:moveTo>
                  <a:pt x="123" y="137"/>
                </a:moveTo>
                <a:cubicBezTo>
                  <a:pt x="111" y="126"/>
                  <a:pt x="101" y="115"/>
                  <a:pt x="90" y="104"/>
                </a:cubicBezTo>
                <a:cubicBezTo>
                  <a:pt x="63" y="77"/>
                  <a:pt x="35" y="50"/>
                  <a:pt x="8" y="23"/>
                </a:cubicBezTo>
                <a:cubicBezTo>
                  <a:pt x="6" y="21"/>
                  <a:pt x="5" y="19"/>
                  <a:pt x="3" y="17"/>
                </a:cubicBezTo>
                <a:cubicBezTo>
                  <a:pt x="1" y="13"/>
                  <a:pt x="1" y="8"/>
                  <a:pt x="5" y="4"/>
                </a:cubicBezTo>
                <a:cubicBezTo>
                  <a:pt x="9" y="1"/>
                  <a:pt x="14" y="0"/>
                  <a:pt x="18" y="3"/>
                </a:cubicBezTo>
                <a:cubicBezTo>
                  <a:pt x="20" y="5"/>
                  <a:pt x="21" y="6"/>
                  <a:pt x="23" y="8"/>
                </a:cubicBezTo>
                <a:cubicBezTo>
                  <a:pt x="63" y="47"/>
                  <a:pt x="102" y="87"/>
                  <a:pt x="142" y="126"/>
                </a:cubicBezTo>
                <a:cubicBezTo>
                  <a:pt x="150" y="135"/>
                  <a:pt x="150" y="139"/>
                  <a:pt x="142" y="148"/>
                </a:cubicBezTo>
                <a:cubicBezTo>
                  <a:pt x="102" y="187"/>
                  <a:pt x="62" y="227"/>
                  <a:pt x="23" y="266"/>
                </a:cubicBezTo>
                <a:cubicBezTo>
                  <a:pt x="16" y="273"/>
                  <a:pt x="10" y="274"/>
                  <a:pt x="5" y="269"/>
                </a:cubicBezTo>
                <a:cubicBezTo>
                  <a:pt x="0" y="265"/>
                  <a:pt x="1" y="258"/>
                  <a:pt x="8" y="252"/>
                </a:cubicBezTo>
                <a:cubicBezTo>
                  <a:pt x="44" y="215"/>
                  <a:pt x="81" y="178"/>
                  <a:pt x="118" y="141"/>
                </a:cubicBezTo>
                <a:cubicBezTo>
                  <a:pt x="120" y="140"/>
                  <a:pt x="121" y="139"/>
                  <a:pt x="123" y="137"/>
                </a:cubicBezTo>
                <a:close/>
              </a:path>
            </a:pathLst>
          </a:cu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g3d0cb3322b5_0_566"/>
          <p:cNvCxnSpPr/>
          <p:nvPr/>
        </p:nvCxnSpPr>
        <p:spPr>
          <a:xfrm rot="10800000" flipH="1">
            <a:off x="-10" y="1255639"/>
            <a:ext cx="6205800" cy="24300"/>
          </a:xfrm>
          <a:prstGeom prst="straightConnector1">
            <a:avLst/>
          </a:prstGeom>
          <a:noFill/>
          <a:ln w="1905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d0cb3322b5_0_275"/>
          <p:cNvSpPr/>
          <p:nvPr/>
        </p:nvSpPr>
        <p:spPr>
          <a:xfrm>
            <a:off x="742450" y="1938775"/>
            <a:ext cx="5217900" cy="1917900"/>
          </a:xfrm>
          <a:prstGeom prst="rect">
            <a:avLst/>
          </a:prstGeom>
          <a:solidFill>
            <a:srgbClr val="D6E7D6"/>
          </a:solidFill>
          <a:ln>
            <a:noFill/>
          </a:ln>
        </p:spPr>
        <p:txBody>
          <a:bodyPr spcFirstLastPara="1" wrap="square" lIns="22275" tIns="22275" rIns="22275" bIns="2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Jost"/>
              <a:buNone/>
            </a:pPr>
            <a:endParaRPr sz="1754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1" name="Google Shape;511;g3d0cb3322b5_0_275"/>
          <p:cNvSpPr/>
          <p:nvPr/>
        </p:nvSpPr>
        <p:spPr>
          <a:xfrm>
            <a:off x="742450" y="1950617"/>
            <a:ext cx="948600" cy="18942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2" name="Google Shape;512;g3d0cb3322b5_0_275"/>
          <p:cNvSpPr/>
          <p:nvPr/>
        </p:nvSpPr>
        <p:spPr>
          <a:xfrm>
            <a:off x="1957576" y="2343175"/>
            <a:ext cx="35841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"/>
              <a:buFont typeface="Jost"/>
              <a:buNone/>
            </a:pP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trumpa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2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metų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kadencija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lt-LT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tarybų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nariai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nespėja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įsigilinti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pratęsti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pradėtų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iniciatyvų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914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g3d0cb3322b5_0_275"/>
          <p:cNvSpPr txBox="1"/>
          <p:nvPr/>
        </p:nvSpPr>
        <p:spPr>
          <a:xfrm>
            <a:off x="656442" y="350625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Įžvalgos, pastebėjimai ir pasiūlymai</a:t>
            </a:r>
            <a:endParaRPr sz="2800" b="0" i="0" u="none" strike="noStrike" cap="none">
              <a:solidFill>
                <a:srgbClr val="40888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514" name="Google Shape;514;g3d0cb3322b5_0_275"/>
          <p:cNvCxnSpPr/>
          <p:nvPr/>
        </p:nvCxnSpPr>
        <p:spPr>
          <a:xfrm rot="10800000" flipH="1">
            <a:off x="-16126" y="1237714"/>
            <a:ext cx="7264500" cy="41700"/>
          </a:xfrm>
          <a:prstGeom prst="straightConnector1">
            <a:avLst/>
          </a:prstGeom>
          <a:noFill/>
          <a:ln w="1905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5" name="Google Shape;515;g3d0cb3322b5_0_275"/>
          <p:cNvSpPr/>
          <p:nvPr/>
        </p:nvSpPr>
        <p:spPr>
          <a:xfrm>
            <a:off x="792363" y="1950617"/>
            <a:ext cx="948600" cy="18942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6" name="Google Shape;516;g3d0cb3322b5_0_275"/>
          <p:cNvSpPr/>
          <p:nvPr/>
        </p:nvSpPr>
        <p:spPr>
          <a:xfrm>
            <a:off x="742450" y="4111634"/>
            <a:ext cx="5217900" cy="1917900"/>
          </a:xfrm>
          <a:prstGeom prst="rect">
            <a:avLst/>
          </a:prstGeom>
          <a:solidFill>
            <a:srgbClr val="D6E7D6"/>
          </a:solidFill>
          <a:ln>
            <a:noFill/>
          </a:ln>
        </p:spPr>
        <p:txBody>
          <a:bodyPr spcFirstLastPara="1" wrap="square" lIns="22275" tIns="22275" rIns="22275" bIns="2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Jost"/>
              <a:buNone/>
            </a:pPr>
            <a:endParaRPr sz="1754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7" name="Google Shape;517;g3d0cb3322b5_0_275"/>
          <p:cNvSpPr/>
          <p:nvPr/>
        </p:nvSpPr>
        <p:spPr>
          <a:xfrm>
            <a:off x="742450" y="4123476"/>
            <a:ext cx="948600" cy="18942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18" name="Google Shape;518;g3d0cb3322b5_0_275"/>
          <p:cNvSpPr/>
          <p:nvPr/>
        </p:nvSpPr>
        <p:spPr>
          <a:xfrm>
            <a:off x="1957585" y="4516026"/>
            <a:ext cx="379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"/>
              <a:buFont typeface="Jost"/>
              <a:buNone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Sudėtinga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pritraukti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aktyvių</a:t>
            </a:r>
            <a:r>
              <a:rPr lang="en-GB" sz="16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kandidatuoti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norinčių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atstovų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914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g3d0cb3322b5_0_275"/>
          <p:cNvSpPr/>
          <p:nvPr/>
        </p:nvSpPr>
        <p:spPr>
          <a:xfrm>
            <a:off x="792363" y="4123476"/>
            <a:ext cx="948600" cy="18942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0" name="Google Shape;520;g3d0cb3322b5_0_275"/>
          <p:cNvSpPr/>
          <p:nvPr/>
        </p:nvSpPr>
        <p:spPr>
          <a:xfrm>
            <a:off x="6218418" y="4105293"/>
            <a:ext cx="5217900" cy="1917900"/>
          </a:xfrm>
          <a:prstGeom prst="rect">
            <a:avLst/>
          </a:prstGeom>
          <a:solidFill>
            <a:srgbClr val="D6E7D6"/>
          </a:solidFill>
          <a:ln>
            <a:noFill/>
          </a:ln>
        </p:spPr>
        <p:txBody>
          <a:bodyPr spcFirstLastPara="1" wrap="square" lIns="22275" tIns="22275" rIns="22275" bIns="2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Jost"/>
              <a:buNone/>
            </a:pPr>
            <a:endParaRPr sz="1754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1" name="Google Shape;521;g3d0cb3322b5_0_275"/>
          <p:cNvSpPr/>
          <p:nvPr/>
        </p:nvSpPr>
        <p:spPr>
          <a:xfrm>
            <a:off x="6218418" y="4117135"/>
            <a:ext cx="948600" cy="18942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2" name="Google Shape;522;g3d0cb3322b5_0_275"/>
          <p:cNvSpPr/>
          <p:nvPr/>
        </p:nvSpPr>
        <p:spPr>
          <a:xfrm>
            <a:off x="7433553" y="4509685"/>
            <a:ext cx="379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"/>
              <a:buFont typeface="Jost"/>
              <a:buNone/>
            </a:pP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Kai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kuriose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savivaldybėse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funkcijos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dubliuojasi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kit</a:t>
            </a:r>
            <a:r>
              <a:rPr lang="lt-LT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ų tarybų 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pvz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.,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Bendruomeninių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organizacijų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  <a:endParaRPr sz="914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g3d0cb3322b5_0_275"/>
          <p:cNvSpPr/>
          <p:nvPr/>
        </p:nvSpPr>
        <p:spPr>
          <a:xfrm>
            <a:off x="6268331" y="4117135"/>
            <a:ext cx="948600" cy="18942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4" name="Google Shape;524;g3d0cb3322b5_0_275"/>
          <p:cNvSpPr/>
          <p:nvPr/>
        </p:nvSpPr>
        <p:spPr>
          <a:xfrm>
            <a:off x="6218418" y="1938775"/>
            <a:ext cx="5217900" cy="1917900"/>
          </a:xfrm>
          <a:prstGeom prst="rect">
            <a:avLst/>
          </a:prstGeom>
          <a:solidFill>
            <a:srgbClr val="D6E7D6"/>
          </a:solidFill>
          <a:ln>
            <a:noFill/>
          </a:ln>
        </p:spPr>
        <p:txBody>
          <a:bodyPr spcFirstLastPara="1" wrap="square" lIns="22275" tIns="22275" rIns="22275" bIns="2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Jost"/>
              <a:buNone/>
            </a:pPr>
            <a:endParaRPr sz="1754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5" name="Google Shape;525;g3d0cb3322b5_0_275"/>
          <p:cNvSpPr/>
          <p:nvPr/>
        </p:nvSpPr>
        <p:spPr>
          <a:xfrm>
            <a:off x="6218418" y="1950617"/>
            <a:ext cx="948600" cy="18942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6" name="Google Shape;526;g3d0cb3322b5_0_275"/>
          <p:cNvSpPr/>
          <p:nvPr/>
        </p:nvSpPr>
        <p:spPr>
          <a:xfrm>
            <a:off x="7433559" y="2352319"/>
            <a:ext cx="40026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"/>
              <a:buFont typeface="Jost"/>
              <a:buNone/>
            </a:pP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sudarymą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sieti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lt-LT"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"/>
              <a:buFont typeface="Jost"/>
              <a:buNone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kadencija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6"/>
              <a:buFont typeface="Jost"/>
              <a:buNone/>
            </a:pP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metams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taikyti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rotacijos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principą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914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g3d0cb3322b5_0_275"/>
          <p:cNvSpPr/>
          <p:nvPr/>
        </p:nvSpPr>
        <p:spPr>
          <a:xfrm>
            <a:off x="6268331" y="1950617"/>
            <a:ext cx="948600" cy="18942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16725" tIns="16725" rIns="16725" bIns="1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7"/>
              <a:buFont typeface="Jost"/>
              <a:buNone/>
            </a:pPr>
            <a:endParaRPr sz="2456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d4f42779f8_1_86"/>
          <p:cNvSpPr/>
          <p:nvPr/>
        </p:nvSpPr>
        <p:spPr>
          <a:xfrm>
            <a:off x="6691355" y="6416720"/>
            <a:ext cx="1960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20XX</a:t>
            </a:r>
            <a:r>
              <a:rPr lang="en-GB" sz="1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Created by: </a:t>
            </a:r>
            <a:r>
              <a:rPr lang="en-GB" sz="10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Your Name</a:t>
            </a:r>
            <a:endParaRPr sz="700"/>
          </a:p>
        </p:txBody>
      </p:sp>
      <p:sp>
        <p:nvSpPr>
          <p:cNvPr id="533" name="Google Shape;533;g3d4f42779f8_1_86"/>
          <p:cNvSpPr txBox="1"/>
          <p:nvPr/>
        </p:nvSpPr>
        <p:spPr>
          <a:xfrm>
            <a:off x="7401188" y="2252589"/>
            <a:ext cx="23814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45725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t"/>
              <a:buNone/>
            </a:pPr>
            <a:r>
              <a:rPr lang="en-GB" sz="1500" b="0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00 Happy Str., </a:t>
            </a:r>
            <a:endParaRPr sz="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t"/>
              <a:buNone/>
            </a:pPr>
            <a:r>
              <a:rPr lang="en-GB" sz="1500" b="0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000000 Your Town, US</a:t>
            </a:r>
            <a:endParaRPr sz="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t"/>
              <a:buNone/>
            </a:pPr>
            <a:r>
              <a:rPr lang="en-GB" sz="1500" b="0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000000</a:t>
            </a:r>
            <a:endParaRPr sz="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t"/>
              <a:buNone/>
            </a:pPr>
            <a:r>
              <a:rPr lang="en-GB" sz="1500" b="0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contact@email.abc</a:t>
            </a:r>
            <a:endParaRPr sz="1500" b="0" i="0" u="none" strike="noStrike" cap="none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t"/>
              <a:buNone/>
            </a:pPr>
            <a:r>
              <a:rPr lang="en-GB" sz="1500" b="0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support@email.abc</a:t>
            </a:r>
            <a:endParaRPr sz="1500" b="0" i="0" u="none" strike="noStrike" cap="none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4" name="Google Shape;534;g3d4f42779f8_1_86"/>
          <p:cNvSpPr/>
          <p:nvPr/>
        </p:nvSpPr>
        <p:spPr>
          <a:xfrm>
            <a:off x="150" y="0"/>
            <a:ext cx="12191689" cy="3645840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F4F8F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5" name="Google Shape;535;g3d4f42779f8_1_86"/>
          <p:cNvSpPr/>
          <p:nvPr/>
        </p:nvSpPr>
        <p:spPr>
          <a:xfrm>
            <a:off x="163" y="1782512"/>
            <a:ext cx="12191689" cy="2561368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6" name="Google Shape;536;g3d4f42779f8_1_86"/>
          <p:cNvSpPr/>
          <p:nvPr/>
        </p:nvSpPr>
        <p:spPr>
          <a:xfrm>
            <a:off x="150" y="4342550"/>
            <a:ext cx="12191689" cy="2516292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F4F8F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7" name="Google Shape;537;g3d4f42779f8_1_86"/>
          <p:cNvSpPr/>
          <p:nvPr/>
        </p:nvSpPr>
        <p:spPr>
          <a:xfrm>
            <a:off x="1125154" y="5192275"/>
            <a:ext cx="13527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Jost"/>
              <a:buNone/>
            </a:pPr>
            <a:r>
              <a:rPr lang="en-GB" sz="14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Kontaktai:</a:t>
            </a:r>
            <a:endParaRPr sz="6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g3d4f42779f8_1_86"/>
          <p:cNvSpPr txBox="1"/>
          <p:nvPr/>
        </p:nvSpPr>
        <p:spPr>
          <a:xfrm>
            <a:off x="1109549" y="5259991"/>
            <a:ext cx="6140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45725" bIns="2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Nevyriausybinių organizacijų informacijos ir paramos centras</a:t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El. paštas: </a:t>
            </a:r>
            <a:r>
              <a:rPr lang="en-GB" sz="1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info@nisc.lt</a:t>
            </a:r>
            <a:endParaRPr sz="1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t"/>
              <a:buNone/>
            </a:pPr>
            <a:endParaRPr sz="1500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9" name="Google Shape;539;g3d4f42779f8_1_86"/>
          <p:cNvSpPr/>
          <p:nvPr/>
        </p:nvSpPr>
        <p:spPr>
          <a:xfrm>
            <a:off x="499488" y="1404938"/>
            <a:ext cx="9374100" cy="33099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Jost"/>
              <a:buNone/>
            </a:pPr>
            <a:endParaRPr sz="20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40" name="Google Shape;540;g3d4f42779f8_1_86"/>
          <p:cNvSpPr/>
          <p:nvPr/>
        </p:nvSpPr>
        <p:spPr>
          <a:xfrm>
            <a:off x="883939" y="1782525"/>
            <a:ext cx="8537700" cy="25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Jost"/>
              <a:buNone/>
            </a:pPr>
            <a:endParaRPr sz="20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41" name="Google Shape;541;g3d4f42779f8_1_86"/>
          <p:cNvSpPr txBox="1"/>
          <p:nvPr/>
        </p:nvSpPr>
        <p:spPr>
          <a:xfrm>
            <a:off x="1120037" y="2125166"/>
            <a:ext cx="8105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Savivaldybių NVO tarybų narių nuomonės apklausa</a:t>
            </a:r>
            <a:r>
              <a:rPr lang="en-GB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atlikta įgyvendinant projektą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„Nevyriausybinių organizacijų vaidmens stiprinimas ir jų skaidrumo didinimas”. </a:t>
            </a:r>
            <a:endParaRPr sz="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2" name="Google Shape;542;g3d4f42779f8_1_86"/>
          <p:cNvSpPr txBox="1"/>
          <p:nvPr/>
        </p:nvSpPr>
        <p:spPr>
          <a:xfrm>
            <a:off x="1127708" y="3187720"/>
            <a:ext cx="59127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PROJEKTĄ ĮGYVENDINA: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43" name="Google Shape;543;g3d4f42779f8_1_86" title="VBP_su_prierasu_zalia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052" y="3579824"/>
            <a:ext cx="1529139" cy="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3d4f42779f8_1_86" title="svietim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641" y="3647356"/>
            <a:ext cx="894249" cy="30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3d4f42779f8_1_86" title="NSMOT_Logo_LT_Spalvota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5004" y="3536350"/>
            <a:ext cx="936137" cy="53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3d4f42779f8_1_86" title="nipc logo skaidru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2135" y="3603681"/>
            <a:ext cx="908863" cy="40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3d4f42779f8_1_86" title="Lisva logo baltas fona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1808" y="3576650"/>
            <a:ext cx="1266278" cy="4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g3d4f42779f8_1_86" title="Nacionaline-NVO-koalicija-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0487" y="3644256"/>
            <a:ext cx="1257639" cy="32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200d5dcfa_2_3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d200d5dcfa_2_342"/>
          <p:cNvSpPr/>
          <p:nvPr/>
        </p:nvSpPr>
        <p:spPr>
          <a:xfrm>
            <a:off x="135750" y="1388468"/>
            <a:ext cx="11367000" cy="49320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4F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d200d5dcfa_2_342"/>
          <p:cNvSpPr/>
          <p:nvPr/>
        </p:nvSpPr>
        <p:spPr>
          <a:xfrm>
            <a:off x="6642475" y="1709250"/>
            <a:ext cx="4860300" cy="446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196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d200d5dcfa_2_342"/>
          <p:cNvSpPr txBox="1"/>
          <p:nvPr/>
        </p:nvSpPr>
        <p:spPr>
          <a:xfrm>
            <a:off x="2997296" y="435621"/>
            <a:ext cx="619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Informacija apie tyrimo dalyvius</a:t>
            </a:r>
            <a:endParaRPr sz="2800" b="0" i="0" u="none" strike="noStrike" cap="none">
              <a:solidFill>
                <a:srgbClr val="40888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" name="Google Shape;121;g3d200d5dcfa_2_342"/>
          <p:cNvSpPr/>
          <p:nvPr/>
        </p:nvSpPr>
        <p:spPr>
          <a:xfrm>
            <a:off x="7820350" y="2397888"/>
            <a:ext cx="2556300" cy="2512500"/>
          </a:xfrm>
          <a:prstGeom prst="pie">
            <a:avLst>
              <a:gd name="adj1" fmla="val 4309261"/>
              <a:gd name="adj2" fmla="val 16200000"/>
            </a:avLst>
          </a:prstGeom>
          <a:solidFill>
            <a:srgbClr val="7AA87A"/>
          </a:solidFill>
          <a:ln>
            <a:noFill/>
          </a:ln>
        </p:spPr>
        <p:txBody>
          <a:bodyPr spcFirstLastPara="1" wrap="square" lIns="66125" tIns="66125" rIns="66125" bIns="66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d200d5dcfa_2_342"/>
          <p:cNvSpPr/>
          <p:nvPr/>
        </p:nvSpPr>
        <p:spPr>
          <a:xfrm>
            <a:off x="7816375" y="2411144"/>
            <a:ext cx="2512500" cy="2512500"/>
          </a:xfrm>
          <a:prstGeom prst="pie">
            <a:avLst>
              <a:gd name="adj1" fmla="val 20326368"/>
              <a:gd name="adj2" fmla="val 6011401"/>
            </a:avLst>
          </a:prstGeom>
          <a:solidFill>
            <a:srgbClr val="D6E7D6"/>
          </a:solidFill>
          <a:ln>
            <a:noFill/>
          </a:ln>
        </p:spPr>
        <p:txBody>
          <a:bodyPr spcFirstLastPara="1" wrap="square" lIns="66125" tIns="66125" rIns="66125" bIns="66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d200d5dcfa_2_342"/>
          <p:cNvSpPr/>
          <p:nvPr/>
        </p:nvSpPr>
        <p:spPr>
          <a:xfrm>
            <a:off x="7816387" y="2397888"/>
            <a:ext cx="2512500" cy="2512500"/>
          </a:xfrm>
          <a:prstGeom prst="pie">
            <a:avLst>
              <a:gd name="adj1" fmla="val 16183252"/>
              <a:gd name="adj2" fmla="val 20646307"/>
            </a:avLst>
          </a:prstGeom>
          <a:solidFill>
            <a:srgbClr val="40888B"/>
          </a:solidFill>
          <a:ln>
            <a:noFill/>
          </a:ln>
        </p:spPr>
        <p:txBody>
          <a:bodyPr spcFirstLastPara="1" wrap="square" lIns="66125" tIns="66125" rIns="66125" bIns="66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2"/>
              <a:buFont typeface="Arial"/>
              <a:buNone/>
            </a:pPr>
            <a:endParaRPr sz="10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d200d5dcfa_2_342"/>
          <p:cNvSpPr txBox="1"/>
          <p:nvPr/>
        </p:nvSpPr>
        <p:spPr>
          <a:xfrm>
            <a:off x="8400429" y="5353810"/>
            <a:ext cx="234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25" tIns="43850" rIns="87725" bIns="438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919"/>
              <a:buFont typeface="Jost"/>
              <a:buNone/>
            </a:pPr>
            <a:r>
              <a:rPr lang="en-GB" sz="1439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NVO sekretoriai</a:t>
            </a:r>
            <a:endParaRPr sz="1439" b="0"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g3d200d5dcfa_2_342"/>
          <p:cNvSpPr txBox="1"/>
          <p:nvPr/>
        </p:nvSpPr>
        <p:spPr>
          <a:xfrm>
            <a:off x="8402773" y="5104975"/>
            <a:ext cx="234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25" tIns="43850" rIns="87725" bIns="438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919"/>
              <a:buFont typeface="Jost"/>
              <a:buNone/>
            </a:pPr>
            <a:r>
              <a:rPr lang="en-GB" sz="1439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Savivaldos atstovai</a:t>
            </a:r>
            <a:endParaRPr sz="1439" b="0"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g3d200d5dcfa_2_342"/>
          <p:cNvSpPr txBox="1"/>
          <p:nvPr/>
        </p:nvSpPr>
        <p:spPr>
          <a:xfrm>
            <a:off x="8402693" y="5626339"/>
            <a:ext cx="20616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25" tIns="43850" rIns="87725" bIns="438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919"/>
              <a:buFont typeface="Jost"/>
              <a:buNone/>
            </a:pPr>
            <a:r>
              <a:rPr lang="en-GB" sz="1439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NVO/BO atstovai</a:t>
            </a:r>
            <a:endParaRPr sz="864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g3d200d5dcfa_2_342"/>
          <p:cNvSpPr/>
          <p:nvPr/>
        </p:nvSpPr>
        <p:spPr>
          <a:xfrm>
            <a:off x="6642513" y="1704807"/>
            <a:ext cx="4860236" cy="498486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8" name="Google Shape;128;g3d200d5dcfa_2_342"/>
          <p:cNvSpPr txBox="1"/>
          <p:nvPr/>
        </p:nvSpPr>
        <p:spPr>
          <a:xfrm>
            <a:off x="8423900" y="1777118"/>
            <a:ext cx="244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2000"/>
              <a:buFont typeface="Jost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DALYVIAI</a:t>
            </a:r>
            <a:endParaRPr sz="20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g3d200d5dcfa_2_342"/>
          <p:cNvSpPr/>
          <p:nvPr/>
        </p:nvSpPr>
        <p:spPr>
          <a:xfrm>
            <a:off x="970650" y="4413100"/>
            <a:ext cx="522898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816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Tyrimas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atliktas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skaitmeniniu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būdu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lt-LT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renkant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duomenis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Forms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aplikacijoje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6"/>
              <a:buFont typeface="Arial"/>
              <a:buNone/>
            </a:pP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g3d200d5dcfa_2_342"/>
          <p:cNvSpPr/>
          <p:nvPr/>
        </p:nvSpPr>
        <p:spPr>
          <a:xfrm>
            <a:off x="970650" y="5325900"/>
            <a:ext cx="39156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Tyrimo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laikas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– 3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mėnesiai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2025.09.01-2025.11.30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6"/>
              <a:buFont typeface="Arial"/>
              <a:buNone/>
            </a:pP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g3d200d5dcfa_2_342"/>
          <p:cNvSpPr/>
          <p:nvPr/>
        </p:nvSpPr>
        <p:spPr>
          <a:xfrm>
            <a:off x="970650" y="2263975"/>
            <a:ext cx="49653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Apklausoje dalyvavo: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g3d200d5dcfa_2_342"/>
          <p:cNvSpPr/>
          <p:nvPr/>
        </p:nvSpPr>
        <p:spPr>
          <a:xfrm>
            <a:off x="1334275" y="2845375"/>
            <a:ext cx="4860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4391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 savivaldybių iš 60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140 NVO tarybų narių</a:t>
            </a:r>
            <a:r>
              <a:rPr lang="en-GB" sz="1816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(respondentai)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g3d200d5dcfa_2_342"/>
          <p:cNvSpPr/>
          <p:nvPr/>
        </p:nvSpPr>
        <p:spPr>
          <a:xfrm>
            <a:off x="1014984" y="3591200"/>
            <a:ext cx="5298666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Tyrime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nuomones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išsakė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daugiau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avivaldos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atstovų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ta</a:t>
            </a:r>
            <a:r>
              <a:rPr lang="lt-LT" sz="18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rp</a:t>
            </a:r>
            <a:r>
              <a:rPr lang="lt-LT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jų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s</a:t>
            </a:r>
            <a:r>
              <a:rPr lang="lt-LT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GB" sz="18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kretorių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(53%)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</a:t>
            </a:r>
            <a:r>
              <a:rPr lang="en-GB" sz="18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/BO </a:t>
            </a:r>
            <a:r>
              <a:rPr lang="en-GB" sz="18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tstovų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g3d200d5dcfa_2_342"/>
          <p:cNvSpPr/>
          <p:nvPr/>
        </p:nvSpPr>
        <p:spPr>
          <a:xfrm>
            <a:off x="8164639" y="5131511"/>
            <a:ext cx="235800" cy="194400"/>
          </a:xfrm>
          <a:prstGeom prst="rect">
            <a:avLst/>
          </a:prstGeom>
          <a:solidFill>
            <a:srgbClr val="D6E7D6"/>
          </a:solidFill>
          <a:ln>
            <a:noFill/>
          </a:ln>
        </p:spPr>
        <p:txBody>
          <a:bodyPr spcFirstLastPara="1" wrap="square" lIns="72000" tIns="35975" rIns="72000" bIns="3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</a:pPr>
            <a:endParaRPr sz="1417" b="0" i="0" u="none" strike="noStrike" cap="none">
              <a:solidFill>
                <a:srgbClr val="98B8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d200d5dcfa_2_342"/>
          <p:cNvSpPr/>
          <p:nvPr/>
        </p:nvSpPr>
        <p:spPr>
          <a:xfrm>
            <a:off x="8164639" y="5399119"/>
            <a:ext cx="235800" cy="1944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72000" tIns="35975" rIns="72000" bIns="3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</a:pPr>
            <a:endParaRPr sz="141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d200d5dcfa_2_342"/>
          <p:cNvSpPr/>
          <p:nvPr/>
        </p:nvSpPr>
        <p:spPr>
          <a:xfrm>
            <a:off x="8164639" y="5667847"/>
            <a:ext cx="235800" cy="194400"/>
          </a:xfrm>
          <a:prstGeom prst="rect">
            <a:avLst/>
          </a:prstGeom>
          <a:solidFill>
            <a:srgbClr val="7AA87A"/>
          </a:solidFill>
          <a:ln>
            <a:noFill/>
          </a:ln>
        </p:spPr>
        <p:txBody>
          <a:bodyPr spcFirstLastPara="1" wrap="square" lIns="72000" tIns="35975" rIns="72000" bIns="35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</a:pPr>
            <a:endParaRPr sz="141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d200d5dcfa_2_342"/>
          <p:cNvSpPr txBox="1"/>
          <p:nvPr/>
        </p:nvSpPr>
        <p:spPr>
          <a:xfrm>
            <a:off x="8172100" y="3285275"/>
            <a:ext cx="67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latin typeface="Poppins"/>
                <a:ea typeface="Poppins"/>
                <a:cs typeface="Poppins"/>
                <a:sym typeface="Poppins"/>
              </a:rPr>
              <a:t>47%</a:t>
            </a:r>
            <a:endParaRPr sz="1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g3d200d5dcfa_2_342"/>
          <p:cNvSpPr txBox="1"/>
          <p:nvPr/>
        </p:nvSpPr>
        <p:spPr>
          <a:xfrm>
            <a:off x="9294575" y="3928625"/>
            <a:ext cx="862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latin typeface="Poppins"/>
                <a:ea typeface="Poppins"/>
                <a:cs typeface="Poppins"/>
                <a:sym typeface="Poppins"/>
              </a:rPr>
              <a:t>32%</a:t>
            </a:r>
            <a:endParaRPr sz="17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g3d200d5dcfa_2_342"/>
          <p:cNvSpPr txBox="1"/>
          <p:nvPr/>
        </p:nvSpPr>
        <p:spPr>
          <a:xfrm>
            <a:off x="9312350" y="2818525"/>
            <a:ext cx="670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latin typeface="Poppins"/>
                <a:ea typeface="Poppins"/>
                <a:cs typeface="Poppins"/>
                <a:sym typeface="Poppins"/>
              </a:rPr>
              <a:t>21%</a:t>
            </a:r>
            <a:endParaRPr sz="175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10a03c7eb_0_165"/>
          <p:cNvSpPr/>
          <p:nvPr/>
        </p:nvSpPr>
        <p:spPr>
          <a:xfrm>
            <a:off x="190505" y="177898"/>
            <a:ext cx="11811000" cy="65022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d10a03c7eb_0_165"/>
          <p:cNvSpPr/>
          <p:nvPr/>
        </p:nvSpPr>
        <p:spPr>
          <a:xfrm>
            <a:off x="466325" y="1425300"/>
            <a:ext cx="5909400" cy="259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0888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19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d10a03c7eb_0_165"/>
          <p:cNvSpPr/>
          <p:nvPr/>
        </p:nvSpPr>
        <p:spPr>
          <a:xfrm>
            <a:off x="6950813" y="1810082"/>
            <a:ext cx="5118900" cy="1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en-GB" sz="20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Net 64% NVO tarybų narių jų veiklą vertina gerai arba net labai gerai. </a:t>
            </a:r>
            <a:endParaRPr sz="20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en-GB" sz="20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Visiškai prastai NVO tarybos veiklą vertina tik 12% respondentų. </a:t>
            </a:r>
            <a:endParaRPr sz="20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7" name="Google Shape;147;g3d10a03c7eb_0_165"/>
          <p:cNvCxnSpPr/>
          <p:nvPr/>
        </p:nvCxnSpPr>
        <p:spPr>
          <a:xfrm rot="5400000">
            <a:off x="3604375" y="2648382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g3d10a03c7eb_0_165"/>
          <p:cNvCxnSpPr/>
          <p:nvPr/>
        </p:nvCxnSpPr>
        <p:spPr>
          <a:xfrm rot="5400000">
            <a:off x="927982" y="2662576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g3d10a03c7eb_0_165"/>
          <p:cNvCxnSpPr/>
          <p:nvPr/>
        </p:nvCxnSpPr>
        <p:spPr>
          <a:xfrm rot="5400000">
            <a:off x="1454842" y="2661367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g3d10a03c7eb_0_165"/>
          <p:cNvCxnSpPr/>
          <p:nvPr/>
        </p:nvCxnSpPr>
        <p:spPr>
          <a:xfrm rot="5400000">
            <a:off x="1991076" y="2657755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g3d10a03c7eb_0_165"/>
          <p:cNvSpPr txBox="1"/>
          <p:nvPr/>
        </p:nvSpPr>
        <p:spPr>
          <a:xfrm>
            <a:off x="857222" y="1852973"/>
            <a:ext cx="897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25" tIns="41000" rIns="82025" bIns="410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795"/>
              <a:buFont typeface="Jost"/>
              <a:buNone/>
            </a:pPr>
            <a:r>
              <a:rPr lang="en-GB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Gerai</a:t>
            </a:r>
            <a:endParaRPr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g3d10a03c7eb_0_165"/>
          <p:cNvSpPr txBox="1"/>
          <p:nvPr/>
        </p:nvSpPr>
        <p:spPr>
          <a:xfrm>
            <a:off x="139270" y="2523928"/>
            <a:ext cx="161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25" tIns="41000" rIns="82025" bIns="410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795"/>
              <a:buFont typeface="Jost"/>
              <a:buNone/>
            </a:pPr>
            <a:r>
              <a:rPr lang="en-GB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Vidutiniškai</a:t>
            </a:r>
            <a:endParaRPr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g3d10a03c7eb_0_165"/>
          <p:cNvSpPr txBox="1"/>
          <p:nvPr/>
        </p:nvSpPr>
        <p:spPr>
          <a:xfrm>
            <a:off x="719111" y="3211824"/>
            <a:ext cx="103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25" tIns="41000" rIns="82025" bIns="410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795"/>
              <a:buFont typeface="Jost"/>
              <a:buNone/>
            </a:pPr>
            <a:r>
              <a:rPr lang="en-GB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Blogai</a:t>
            </a:r>
            <a:endParaRPr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54" name="Google Shape;154;g3d10a03c7eb_0_165"/>
          <p:cNvCxnSpPr/>
          <p:nvPr/>
        </p:nvCxnSpPr>
        <p:spPr>
          <a:xfrm rot="5400000">
            <a:off x="2523206" y="2653184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g3d10a03c7eb_0_165"/>
          <p:cNvCxnSpPr/>
          <p:nvPr/>
        </p:nvCxnSpPr>
        <p:spPr>
          <a:xfrm rot="5400000">
            <a:off x="3067945" y="2653192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g3d10a03c7eb_0_165"/>
          <p:cNvCxnSpPr/>
          <p:nvPr/>
        </p:nvCxnSpPr>
        <p:spPr>
          <a:xfrm rot="5400000">
            <a:off x="4140344" y="2648151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g3d10a03c7eb_0_165"/>
          <p:cNvCxnSpPr/>
          <p:nvPr/>
        </p:nvCxnSpPr>
        <p:spPr>
          <a:xfrm rot="5400000">
            <a:off x="4671547" y="2645475"/>
            <a:ext cx="1868400" cy="0"/>
          </a:xfrm>
          <a:prstGeom prst="straightConnector1">
            <a:avLst/>
          </a:prstGeom>
          <a:noFill/>
          <a:ln w="2277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g3d10a03c7eb_0_165"/>
          <p:cNvCxnSpPr/>
          <p:nvPr/>
        </p:nvCxnSpPr>
        <p:spPr>
          <a:xfrm rot="10800000" flipH="1">
            <a:off x="1862183" y="2648783"/>
            <a:ext cx="1279500" cy="3000"/>
          </a:xfrm>
          <a:prstGeom prst="straightConnector1">
            <a:avLst/>
          </a:prstGeom>
          <a:noFill/>
          <a:ln w="113950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9" name="Google Shape;159;g3d10a03c7eb_0_165"/>
          <p:cNvCxnSpPr/>
          <p:nvPr/>
        </p:nvCxnSpPr>
        <p:spPr>
          <a:xfrm>
            <a:off x="1862183" y="2001517"/>
            <a:ext cx="3363600" cy="2400"/>
          </a:xfrm>
          <a:prstGeom prst="straightConnector1">
            <a:avLst/>
          </a:prstGeom>
          <a:noFill/>
          <a:ln w="113950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60" name="Google Shape;160;g3d10a03c7eb_0_165"/>
          <p:cNvCxnSpPr/>
          <p:nvPr/>
        </p:nvCxnSpPr>
        <p:spPr>
          <a:xfrm>
            <a:off x="1862183" y="3351452"/>
            <a:ext cx="672300" cy="1800"/>
          </a:xfrm>
          <a:prstGeom prst="straightConnector1">
            <a:avLst/>
          </a:prstGeom>
          <a:noFill/>
          <a:ln w="113950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1" name="Google Shape;161;g3d10a03c7eb_0_165"/>
          <p:cNvSpPr/>
          <p:nvPr/>
        </p:nvSpPr>
        <p:spPr>
          <a:xfrm>
            <a:off x="1711386" y="3647315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d10a03c7eb_0_165"/>
          <p:cNvSpPr/>
          <p:nvPr/>
        </p:nvSpPr>
        <p:spPr>
          <a:xfrm>
            <a:off x="2248454" y="3642513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d10a03c7eb_0_165"/>
          <p:cNvSpPr/>
          <p:nvPr/>
        </p:nvSpPr>
        <p:spPr>
          <a:xfrm>
            <a:off x="2786718" y="3642513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20%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d10a03c7eb_0_165"/>
          <p:cNvSpPr/>
          <p:nvPr/>
        </p:nvSpPr>
        <p:spPr>
          <a:xfrm>
            <a:off x="3324983" y="3639812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30%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d10a03c7eb_0_165"/>
          <p:cNvSpPr/>
          <p:nvPr/>
        </p:nvSpPr>
        <p:spPr>
          <a:xfrm>
            <a:off x="3870747" y="3639818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40%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d10a03c7eb_0_165"/>
          <p:cNvSpPr/>
          <p:nvPr/>
        </p:nvSpPr>
        <p:spPr>
          <a:xfrm>
            <a:off x="4372070" y="3635016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50%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d10a03c7eb_0_165"/>
          <p:cNvSpPr/>
          <p:nvPr/>
        </p:nvSpPr>
        <p:spPr>
          <a:xfrm>
            <a:off x="4898582" y="3635016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60%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d10a03c7eb_0_165"/>
          <p:cNvSpPr/>
          <p:nvPr/>
        </p:nvSpPr>
        <p:spPr>
          <a:xfrm>
            <a:off x="5427978" y="3627524"/>
            <a:ext cx="31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33"/>
              <a:buFont typeface="Jost"/>
              <a:buNone/>
            </a:pPr>
            <a:r>
              <a:rPr lang="en-GB" sz="732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70%</a:t>
            </a:r>
            <a:endParaRPr sz="5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d10a03c7eb_0_165"/>
          <p:cNvSpPr/>
          <p:nvPr/>
        </p:nvSpPr>
        <p:spPr>
          <a:xfrm>
            <a:off x="669277" y="4076841"/>
            <a:ext cx="11043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6"/>
              <a:buFont typeface="Arial"/>
              <a:buNone/>
            </a:pP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Gerai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labai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gerai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vertinančių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veiklą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narių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tarpe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buvo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daugiau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atstovų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(70%).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g3d10a03c7eb_0_165"/>
          <p:cNvSpPr/>
          <p:nvPr/>
        </p:nvSpPr>
        <p:spPr>
          <a:xfrm>
            <a:off x="658780" y="5462039"/>
            <a:ext cx="11043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6"/>
              <a:buFont typeface="Arial"/>
              <a:buNone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Neigiami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vertinimai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12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6"/>
              <a:buFont typeface="Poppins"/>
              <a:buChar char="●"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motyvuotų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kompetentingų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narių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trūkumas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12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6"/>
              <a:buFont typeface="Poppins"/>
              <a:buChar char="●"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vykdoma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tik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formaliai</a:t>
            </a:r>
            <a:r>
              <a:rPr lang="lt-LT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siekiant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užtikrinti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įstatymo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vykdymą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bet ne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konkrečius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rezultatus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12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6"/>
              <a:buFont typeface="Poppins"/>
              <a:buChar char="●"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nepotizmo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protekcionizmo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atvejai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g3d10a03c7eb_0_165"/>
          <p:cNvSpPr/>
          <p:nvPr/>
        </p:nvSpPr>
        <p:spPr>
          <a:xfrm>
            <a:off x="671968" y="4678941"/>
            <a:ext cx="109905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6"/>
              <a:buFont typeface="Arial"/>
              <a:buNone/>
            </a:pP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Neigiamai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veiklą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vertinančių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narių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skaičius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pasiskirstė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lygiai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tarp NVO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savivaldos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6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atstovų</a:t>
            </a:r>
            <a:r>
              <a:rPr lang="en-GB" sz="16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g3d10a03c7eb_0_165"/>
          <p:cNvSpPr/>
          <p:nvPr/>
        </p:nvSpPr>
        <p:spPr>
          <a:xfrm>
            <a:off x="190500" y="185950"/>
            <a:ext cx="11811000" cy="9543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d10a03c7eb_0_165"/>
          <p:cNvSpPr txBox="1"/>
          <p:nvPr/>
        </p:nvSpPr>
        <p:spPr>
          <a:xfrm>
            <a:off x="455851" y="401500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Kaip vertinate savo savivaldybės NVO tarybos veiklą?</a:t>
            </a:r>
            <a:endParaRPr sz="28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4" name="Google Shape;174;g3d10a03c7eb_0_165"/>
          <p:cNvSpPr/>
          <p:nvPr/>
        </p:nvSpPr>
        <p:spPr>
          <a:xfrm>
            <a:off x="6629650" y="1739100"/>
            <a:ext cx="5118900" cy="2021700"/>
          </a:xfrm>
          <a:prstGeom prst="rect">
            <a:avLst/>
          </a:prstGeom>
          <a:noFill/>
          <a:ln w="1270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0cb3322b5_0_780"/>
          <p:cNvSpPr/>
          <p:nvPr/>
        </p:nvSpPr>
        <p:spPr>
          <a:xfrm>
            <a:off x="190505" y="177891"/>
            <a:ext cx="11811000" cy="65022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d0cb3322b5_0_780"/>
          <p:cNvSpPr/>
          <p:nvPr/>
        </p:nvSpPr>
        <p:spPr>
          <a:xfrm>
            <a:off x="481258" y="1814125"/>
            <a:ext cx="5104200" cy="457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19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d0cb3322b5_0_780"/>
          <p:cNvSpPr/>
          <p:nvPr/>
        </p:nvSpPr>
        <p:spPr>
          <a:xfrm>
            <a:off x="5933311" y="2362398"/>
            <a:ext cx="5678700" cy="35688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0F0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g3d0cb3322b5_0_780"/>
          <p:cNvCxnSpPr/>
          <p:nvPr/>
        </p:nvCxnSpPr>
        <p:spPr>
          <a:xfrm>
            <a:off x="1379574" y="5587197"/>
            <a:ext cx="3484800" cy="0"/>
          </a:xfrm>
          <a:prstGeom prst="straightConnector1">
            <a:avLst/>
          </a:prstGeom>
          <a:noFill/>
          <a:ln w="1002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3d0cb3322b5_0_780"/>
          <p:cNvCxnSpPr/>
          <p:nvPr/>
        </p:nvCxnSpPr>
        <p:spPr>
          <a:xfrm>
            <a:off x="1379574" y="3647235"/>
            <a:ext cx="3484800" cy="0"/>
          </a:xfrm>
          <a:prstGeom prst="straightConnector1">
            <a:avLst/>
          </a:prstGeom>
          <a:noFill/>
          <a:ln w="1002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g3d0cb3322b5_0_780"/>
          <p:cNvCxnSpPr/>
          <p:nvPr/>
        </p:nvCxnSpPr>
        <p:spPr>
          <a:xfrm>
            <a:off x="1379574" y="3000581"/>
            <a:ext cx="3484800" cy="0"/>
          </a:xfrm>
          <a:prstGeom prst="straightConnector1">
            <a:avLst/>
          </a:prstGeom>
          <a:noFill/>
          <a:ln w="1002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g3d0cb3322b5_0_780"/>
          <p:cNvCxnSpPr/>
          <p:nvPr/>
        </p:nvCxnSpPr>
        <p:spPr>
          <a:xfrm>
            <a:off x="1379574" y="4293889"/>
            <a:ext cx="3484800" cy="0"/>
          </a:xfrm>
          <a:prstGeom prst="straightConnector1">
            <a:avLst/>
          </a:prstGeom>
          <a:noFill/>
          <a:ln w="1002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g3d0cb3322b5_0_780"/>
          <p:cNvCxnSpPr/>
          <p:nvPr/>
        </p:nvCxnSpPr>
        <p:spPr>
          <a:xfrm>
            <a:off x="1379574" y="4940543"/>
            <a:ext cx="3484800" cy="0"/>
          </a:xfrm>
          <a:prstGeom prst="straightConnector1">
            <a:avLst/>
          </a:prstGeom>
          <a:noFill/>
          <a:ln w="1002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g3d0cb3322b5_0_780"/>
          <p:cNvCxnSpPr/>
          <p:nvPr/>
        </p:nvCxnSpPr>
        <p:spPr>
          <a:xfrm flipH="1">
            <a:off x="3719570" y="4187830"/>
            <a:ext cx="7200" cy="1406700"/>
          </a:xfrm>
          <a:prstGeom prst="straightConnector1">
            <a:avLst/>
          </a:prstGeom>
          <a:noFill/>
          <a:ln w="2505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8" name="Google Shape;188;g3d0cb3322b5_0_780"/>
          <p:cNvSpPr/>
          <p:nvPr/>
        </p:nvSpPr>
        <p:spPr>
          <a:xfrm>
            <a:off x="1620278" y="5678045"/>
            <a:ext cx="3351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d0cb3322b5_0_780"/>
          <p:cNvSpPr/>
          <p:nvPr/>
        </p:nvSpPr>
        <p:spPr>
          <a:xfrm>
            <a:off x="721578" y="2891792"/>
            <a:ext cx="5796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7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80</a:t>
            </a: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d0cb3322b5_0_780"/>
          <p:cNvSpPr/>
          <p:nvPr/>
        </p:nvSpPr>
        <p:spPr>
          <a:xfrm>
            <a:off x="721578" y="3538875"/>
            <a:ext cx="5796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7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60</a:t>
            </a: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d0cb3322b5_0_780"/>
          <p:cNvSpPr/>
          <p:nvPr/>
        </p:nvSpPr>
        <p:spPr>
          <a:xfrm>
            <a:off x="721578" y="4200000"/>
            <a:ext cx="5796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7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40</a:t>
            </a: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d0cb3322b5_0_780"/>
          <p:cNvSpPr/>
          <p:nvPr/>
        </p:nvSpPr>
        <p:spPr>
          <a:xfrm>
            <a:off x="721578" y="4835531"/>
            <a:ext cx="5796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7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20</a:t>
            </a: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d0cb3322b5_0_780"/>
          <p:cNvSpPr/>
          <p:nvPr/>
        </p:nvSpPr>
        <p:spPr>
          <a:xfrm>
            <a:off x="721578" y="5471061"/>
            <a:ext cx="5796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7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0</a:t>
            </a: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d0cb3322b5_0_780"/>
          <p:cNvSpPr/>
          <p:nvPr/>
        </p:nvSpPr>
        <p:spPr>
          <a:xfrm>
            <a:off x="1844573" y="5688950"/>
            <a:ext cx="11163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8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TAIP - </a:t>
            </a:r>
            <a:r>
              <a:rPr lang="en-GB" sz="888" b="1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108 (77,1%) </a:t>
            </a:r>
            <a:r>
              <a:rPr lang="en-GB" sz="788" b="1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sz="552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d0cb3322b5_0_780"/>
          <p:cNvSpPr/>
          <p:nvPr/>
        </p:nvSpPr>
        <p:spPr>
          <a:xfrm>
            <a:off x="3236643" y="5688926"/>
            <a:ext cx="10212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8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NE - </a:t>
            </a:r>
            <a:r>
              <a:rPr lang="en-GB" sz="888" b="1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32 (22,9%)</a:t>
            </a:r>
            <a:endParaRPr sz="652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d0cb3322b5_0_780"/>
          <p:cNvSpPr/>
          <p:nvPr/>
        </p:nvSpPr>
        <p:spPr>
          <a:xfrm>
            <a:off x="4274298" y="5678045"/>
            <a:ext cx="3351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d0cb3322b5_0_780"/>
          <p:cNvSpPr/>
          <p:nvPr/>
        </p:nvSpPr>
        <p:spPr>
          <a:xfrm rot="-5400000">
            <a:off x="135388" y="4026963"/>
            <a:ext cx="1421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560"/>
              <a:buFont typeface="Jost"/>
              <a:buNone/>
            </a:pPr>
            <a:r>
              <a:rPr lang="en-GB" sz="979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Savivaldybių </a:t>
            </a:r>
            <a:r>
              <a:rPr lang="en-GB" sz="979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 skaičius</a:t>
            </a:r>
            <a:endParaRPr sz="147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3d0cb3322b5_0_780"/>
          <p:cNvSpPr/>
          <p:nvPr/>
        </p:nvSpPr>
        <p:spPr>
          <a:xfrm>
            <a:off x="2304516" y="6022994"/>
            <a:ext cx="1421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560"/>
              <a:buFont typeface="Jost"/>
              <a:buNone/>
            </a:pPr>
            <a:r>
              <a:rPr lang="en-GB" sz="979" b="0" i="0" u="none" strike="noStrike" cap="none" dirty="0" err="1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Atsakymo</a:t>
            </a:r>
            <a:r>
              <a:rPr lang="en-GB" sz="979" b="0" i="0" u="none" strike="noStrike" cap="none" dirty="0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979" b="0" i="0" u="none" strike="noStrike" cap="none" dirty="0" err="1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kategorija</a:t>
            </a:r>
            <a:endParaRPr sz="147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9" name="Google Shape;199;g3d0cb3322b5_0_780"/>
          <p:cNvCxnSpPr/>
          <p:nvPr/>
        </p:nvCxnSpPr>
        <p:spPr>
          <a:xfrm>
            <a:off x="1379589" y="2433984"/>
            <a:ext cx="3484800" cy="0"/>
          </a:xfrm>
          <a:prstGeom prst="straightConnector1">
            <a:avLst/>
          </a:prstGeom>
          <a:noFill/>
          <a:ln w="10025" cap="flat" cmpd="sng">
            <a:solidFill>
              <a:srgbClr val="D7D7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g3d0cb3322b5_0_780"/>
          <p:cNvSpPr/>
          <p:nvPr/>
        </p:nvSpPr>
        <p:spPr>
          <a:xfrm>
            <a:off x="728936" y="2317818"/>
            <a:ext cx="5796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789"/>
              <a:buFont typeface="Jost"/>
              <a:buNone/>
            </a:pPr>
            <a:r>
              <a:rPr lang="en-GB" sz="788" b="0" i="0" u="none" strike="noStrike" cap="none">
                <a:solidFill>
                  <a:srgbClr val="495B73"/>
                </a:solidFill>
                <a:latin typeface="Jost"/>
                <a:ea typeface="Jost"/>
                <a:cs typeface="Jost"/>
                <a:sym typeface="Jost"/>
              </a:rPr>
              <a:t>100</a:t>
            </a:r>
            <a:endParaRPr sz="55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g3d0cb3322b5_0_780"/>
          <p:cNvCxnSpPr/>
          <p:nvPr/>
        </p:nvCxnSpPr>
        <p:spPr>
          <a:xfrm flipH="1">
            <a:off x="2366432" y="2275958"/>
            <a:ext cx="2400" cy="3311400"/>
          </a:xfrm>
          <a:prstGeom prst="straightConnector1">
            <a:avLst/>
          </a:prstGeom>
          <a:noFill/>
          <a:ln w="250575" cap="flat" cmpd="sng">
            <a:solidFill>
              <a:srgbClr val="7AA87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2" name="Google Shape;202;g3d0cb3322b5_0_780"/>
          <p:cNvSpPr/>
          <p:nvPr/>
        </p:nvSpPr>
        <p:spPr>
          <a:xfrm>
            <a:off x="190500" y="185950"/>
            <a:ext cx="11811000" cy="13455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d0cb3322b5_0_780"/>
          <p:cNvSpPr txBox="1"/>
          <p:nvPr/>
        </p:nvSpPr>
        <p:spPr>
          <a:xfrm>
            <a:off x="455851" y="401500"/>
            <a:ext cx="11043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 į NVO tarybos veiklą įtraukiamos savivaldybėje veikiančios NVO?</a:t>
            </a:r>
            <a:endParaRPr sz="28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4" name="Google Shape;204;g3d0cb3322b5_0_780"/>
          <p:cNvSpPr/>
          <p:nvPr/>
        </p:nvSpPr>
        <p:spPr>
          <a:xfrm>
            <a:off x="6067136" y="2405251"/>
            <a:ext cx="5302800" cy="3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439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Didžioji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dalis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savivaldybių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įtraukia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vietos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nevyriausybines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organizacijas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į 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veiklą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Dažniausiai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tai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vyksta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apklausas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renginius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mokymus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susitikimus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dėlto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beveik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etvirtadalyje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savivaldybių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tokio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įtraukimo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nėra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todėl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išlieka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potencialas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dialogą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vietos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atstovais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10a03c7eb_0_0"/>
          <p:cNvSpPr/>
          <p:nvPr/>
        </p:nvSpPr>
        <p:spPr>
          <a:xfrm>
            <a:off x="190500" y="177900"/>
            <a:ext cx="11805900" cy="65022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d10a03c7eb_0_0"/>
          <p:cNvSpPr/>
          <p:nvPr/>
        </p:nvSpPr>
        <p:spPr>
          <a:xfrm>
            <a:off x="190500" y="197528"/>
            <a:ext cx="6048600" cy="27834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d10a03c7eb_0_0"/>
          <p:cNvSpPr txBox="1"/>
          <p:nvPr/>
        </p:nvSpPr>
        <p:spPr>
          <a:xfrm>
            <a:off x="508000" y="486550"/>
            <a:ext cx="57312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 NVO taryba bendradarbiauja su kitomis savivaldybės tarybomis/komisijomis? Kokiomis?</a:t>
            </a:r>
            <a:endParaRPr sz="26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2" name="Google Shape;212;g3d10a03c7eb_0_0"/>
          <p:cNvSpPr/>
          <p:nvPr/>
        </p:nvSpPr>
        <p:spPr>
          <a:xfrm>
            <a:off x="6691489" y="701155"/>
            <a:ext cx="4849500" cy="545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1176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d10a03c7eb_0_0"/>
          <p:cNvSpPr/>
          <p:nvPr/>
        </p:nvSpPr>
        <p:spPr>
          <a:xfrm>
            <a:off x="7649966" y="2536407"/>
            <a:ext cx="2783400" cy="2783400"/>
          </a:xfrm>
          <a:prstGeom prst="pie">
            <a:avLst>
              <a:gd name="adj1" fmla="val 9918639"/>
              <a:gd name="adj2" fmla="val 220635"/>
            </a:avLst>
          </a:prstGeom>
          <a:solidFill>
            <a:srgbClr val="7AA87A"/>
          </a:solidFill>
          <a:ln>
            <a:noFill/>
          </a:ln>
        </p:spPr>
        <p:txBody>
          <a:bodyPr spcFirstLastPara="1" wrap="square" lIns="73250" tIns="73250" rIns="73250" bIns="73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endParaRPr sz="112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d10a03c7eb_0_0"/>
          <p:cNvSpPr/>
          <p:nvPr/>
        </p:nvSpPr>
        <p:spPr>
          <a:xfrm>
            <a:off x="7649966" y="2536407"/>
            <a:ext cx="2783400" cy="2783400"/>
          </a:xfrm>
          <a:prstGeom prst="pie">
            <a:avLst>
              <a:gd name="adj1" fmla="val 192997"/>
              <a:gd name="adj2" fmla="val 10030993"/>
            </a:avLst>
          </a:prstGeom>
          <a:solidFill>
            <a:srgbClr val="CFDFC3"/>
          </a:solidFill>
          <a:ln>
            <a:noFill/>
          </a:ln>
        </p:spPr>
        <p:txBody>
          <a:bodyPr spcFirstLastPara="1" wrap="square" lIns="73250" tIns="73250" rIns="73250" bIns="73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2"/>
              <a:buFont typeface="Arial"/>
              <a:buNone/>
            </a:pPr>
            <a:endParaRPr sz="112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d10a03c7eb_0_0"/>
          <p:cNvSpPr/>
          <p:nvPr/>
        </p:nvSpPr>
        <p:spPr>
          <a:xfrm>
            <a:off x="8619863" y="3517092"/>
            <a:ext cx="843600" cy="79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0700" tIns="40700" rIns="40700" bIns="40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86"/>
              <a:buFont typeface="Jost Light"/>
              <a:buNone/>
            </a:pPr>
            <a:endParaRPr sz="4486" b="0" i="0" u="none" strike="noStrike" cap="none">
              <a:solidFill>
                <a:srgbClr val="1D3457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6" name="Google Shape;216;g3d10a03c7eb_0_0"/>
          <p:cNvSpPr txBox="1"/>
          <p:nvPr/>
        </p:nvSpPr>
        <p:spPr>
          <a:xfrm>
            <a:off x="8854912" y="5422174"/>
            <a:ext cx="2447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2000"/>
              <a:buFont typeface="Jost"/>
              <a:buNone/>
            </a:pPr>
            <a:r>
              <a:rPr lang="en-GB" sz="1500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NE</a:t>
            </a:r>
            <a:endParaRPr sz="1500" b="0"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g3d10a03c7eb_0_0"/>
          <p:cNvSpPr txBox="1"/>
          <p:nvPr/>
        </p:nvSpPr>
        <p:spPr>
          <a:xfrm>
            <a:off x="8739462" y="2131881"/>
            <a:ext cx="2447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2000"/>
              <a:buFont typeface="Jost"/>
              <a:buNone/>
            </a:pPr>
            <a:r>
              <a:rPr lang="en-GB" sz="1500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TAIP</a:t>
            </a:r>
            <a:endParaRPr sz="1500" b="0"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g3d10a03c7eb_0_0"/>
          <p:cNvSpPr/>
          <p:nvPr/>
        </p:nvSpPr>
        <p:spPr>
          <a:xfrm>
            <a:off x="6695550" y="701155"/>
            <a:ext cx="4849630" cy="1185229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19" name="Google Shape;219;g3d10a03c7eb_0_0"/>
          <p:cNvSpPr/>
          <p:nvPr/>
        </p:nvSpPr>
        <p:spPr>
          <a:xfrm>
            <a:off x="406925" y="3219275"/>
            <a:ext cx="5689200" cy="32463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4F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d10a03c7eb_0_0"/>
          <p:cNvSpPr txBox="1"/>
          <p:nvPr/>
        </p:nvSpPr>
        <p:spPr>
          <a:xfrm>
            <a:off x="6859071" y="927546"/>
            <a:ext cx="4443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2000"/>
              <a:buFont typeface="Jost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NVO tarybų bendradarbiavimas su kitomis savivaldybės  tarybomis/komisijomis</a:t>
            </a:r>
            <a:endParaRPr sz="16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g3d10a03c7eb_0_0"/>
          <p:cNvSpPr/>
          <p:nvPr/>
        </p:nvSpPr>
        <p:spPr>
          <a:xfrm>
            <a:off x="504072" y="3315361"/>
            <a:ext cx="54522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Savivaldybės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komitetai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Socialinių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reikalų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švietimo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kultūros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sporto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komitetai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Bendruomeninių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organizacijų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taryba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Jaunimo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reikalų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taryba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Projektų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vertinimo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komisijos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Smurto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prevencijos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socialinės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gerovės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komisijos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Vietos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veiklos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grupės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(VVG)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g3d10a03c7eb_0_0"/>
          <p:cNvSpPr txBox="1"/>
          <p:nvPr/>
        </p:nvSpPr>
        <p:spPr>
          <a:xfrm>
            <a:off x="8437014" y="3039919"/>
            <a:ext cx="1287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1759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54,3%</a:t>
            </a:r>
            <a:endParaRPr sz="160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g3d10a03c7eb_0_0"/>
          <p:cNvSpPr txBox="1"/>
          <p:nvPr/>
        </p:nvSpPr>
        <p:spPr>
          <a:xfrm>
            <a:off x="8472347" y="4494733"/>
            <a:ext cx="1287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750" tIns="71875" rIns="143750" bIns="71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9"/>
              <a:buFont typeface="Arial"/>
              <a:buNone/>
            </a:pPr>
            <a:r>
              <a:rPr lang="en-GB" sz="1759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45,7%</a:t>
            </a:r>
            <a:endParaRPr sz="160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209c0266a_0_18"/>
          <p:cNvSpPr/>
          <p:nvPr/>
        </p:nvSpPr>
        <p:spPr>
          <a:xfrm>
            <a:off x="165100" y="190500"/>
            <a:ext cx="11836500" cy="65022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d209c0266a_0_18"/>
          <p:cNvSpPr/>
          <p:nvPr/>
        </p:nvSpPr>
        <p:spPr>
          <a:xfrm>
            <a:off x="6694245" y="1813847"/>
            <a:ext cx="4849500" cy="46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AA87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1176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d209c0266a_0_18"/>
          <p:cNvSpPr/>
          <p:nvPr/>
        </p:nvSpPr>
        <p:spPr>
          <a:xfrm>
            <a:off x="7843695" y="3250461"/>
            <a:ext cx="2586000" cy="2586000"/>
          </a:xfrm>
          <a:prstGeom prst="pie">
            <a:avLst>
              <a:gd name="adj1" fmla="val 9635788"/>
              <a:gd name="adj2" fmla="val 391805"/>
            </a:avLst>
          </a:prstGeom>
          <a:solidFill>
            <a:srgbClr val="7AA87A"/>
          </a:solidFill>
          <a:ln>
            <a:noFill/>
          </a:ln>
        </p:spPr>
        <p:txBody>
          <a:bodyPr spcFirstLastPara="1" wrap="square" lIns="68050" tIns="68050" rIns="68050" bIns="68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d209c0266a_0_18"/>
          <p:cNvSpPr/>
          <p:nvPr/>
        </p:nvSpPr>
        <p:spPr>
          <a:xfrm>
            <a:off x="7843695" y="3250461"/>
            <a:ext cx="2586000" cy="2586000"/>
          </a:xfrm>
          <a:prstGeom prst="pie">
            <a:avLst>
              <a:gd name="adj1" fmla="val 354840"/>
              <a:gd name="adj2" fmla="val 9637233"/>
            </a:avLst>
          </a:prstGeom>
          <a:solidFill>
            <a:srgbClr val="CFDFC3"/>
          </a:solidFill>
          <a:ln>
            <a:noFill/>
          </a:ln>
        </p:spPr>
        <p:txBody>
          <a:bodyPr spcFirstLastPara="1" wrap="square" lIns="68050" tIns="68050" rIns="68050" bIns="68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"/>
              <a:buFont typeface="Arial"/>
              <a:buNone/>
            </a:pPr>
            <a:endParaRPr sz="104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d209c0266a_0_18"/>
          <p:cNvSpPr/>
          <p:nvPr/>
        </p:nvSpPr>
        <p:spPr>
          <a:xfrm>
            <a:off x="8785078" y="4192294"/>
            <a:ext cx="703200" cy="70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7800" tIns="37800" rIns="37800" bIns="37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68"/>
              <a:buFont typeface="Jost Light"/>
              <a:buNone/>
            </a:pPr>
            <a:endParaRPr sz="4168" b="0" i="0" u="none" strike="noStrike" cap="none">
              <a:solidFill>
                <a:srgbClr val="1D3457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33" name="Google Shape;233;g3d209c0266a_0_18"/>
          <p:cNvSpPr txBox="1"/>
          <p:nvPr/>
        </p:nvSpPr>
        <p:spPr>
          <a:xfrm>
            <a:off x="8960147" y="5971115"/>
            <a:ext cx="2417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00" tIns="45150" rIns="90300" bIns="451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975"/>
              <a:buFont typeface="Jost"/>
              <a:buNone/>
            </a:pPr>
            <a:r>
              <a:rPr lang="en-GB" sz="1481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NE</a:t>
            </a:r>
            <a:endParaRPr sz="1481" b="0"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g3d209c0266a_0_18"/>
          <p:cNvSpPr txBox="1"/>
          <p:nvPr/>
        </p:nvSpPr>
        <p:spPr>
          <a:xfrm>
            <a:off x="8795545" y="2887016"/>
            <a:ext cx="2417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00" tIns="45150" rIns="90300" bIns="451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1975"/>
              <a:buFont typeface="Jost"/>
              <a:buNone/>
            </a:pPr>
            <a:r>
              <a:rPr lang="en-GB" sz="1481" b="0" i="0" u="none" strike="noStrike" cap="none">
                <a:solidFill>
                  <a:srgbClr val="495B73"/>
                </a:solidFill>
                <a:latin typeface="Poppins"/>
                <a:ea typeface="Poppins"/>
                <a:cs typeface="Poppins"/>
                <a:sym typeface="Poppins"/>
              </a:rPr>
              <a:t>TAIP</a:t>
            </a:r>
            <a:endParaRPr sz="1481" b="0" i="0" u="none" strike="noStrike" cap="none">
              <a:solidFill>
                <a:srgbClr val="495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g3d209c0266a_0_18"/>
          <p:cNvSpPr txBox="1"/>
          <p:nvPr/>
        </p:nvSpPr>
        <p:spPr>
          <a:xfrm>
            <a:off x="8535491" y="3691963"/>
            <a:ext cx="1272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000" tIns="71000" rIns="142000" bIns="71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lang="en-GB" sz="1737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55%</a:t>
            </a:r>
            <a:endParaRPr sz="158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g3d209c0266a_0_18"/>
          <p:cNvSpPr txBox="1"/>
          <p:nvPr/>
        </p:nvSpPr>
        <p:spPr>
          <a:xfrm>
            <a:off x="8556464" y="5078311"/>
            <a:ext cx="1272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000" tIns="71000" rIns="142000" bIns="71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lang="en-GB" sz="1737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45%</a:t>
            </a:r>
            <a:endParaRPr sz="1581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g3d209c0266a_0_18"/>
          <p:cNvSpPr/>
          <p:nvPr/>
        </p:nvSpPr>
        <p:spPr>
          <a:xfrm>
            <a:off x="190500" y="190500"/>
            <a:ext cx="11811000" cy="13455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d209c0266a_0_18"/>
          <p:cNvSpPr txBox="1"/>
          <p:nvPr/>
        </p:nvSpPr>
        <p:spPr>
          <a:xfrm>
            <a:off x="455851" y="406050"/>
            <a:ext cx="11043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 NVO taryba bendradarbiauja su kitų savivaldybių NVO tarybomis?</a:t>
            </a:r>
            <a:endParaRPr sz="26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9" name="Google Shape;239;g3d209c0266a_0_18"/>
          <p:cNvSpPr/>
          <p:nvPr/>
        </p:nvSpPr>
        <p:spPr>
          <a:xfrm>
            <a:off x="6694170" y="1813848"/>
            <a:ext cx="4849630" cy="880305"/>
          </a:xfrm>
          <a:custGeom>
            <a:avLst/>
            <a:gdLst/>
            <a:ahLst/>
            <a:cxnLst/>
            <a:rect l="l" t="t" r="r" b="b"/>
            <a:pathLst>
              <a:path w="1060608" h="1060608" extrusionOk="0">
                <a:moveTo>
                  <a:pt x="0" y="0"/>
                </a:moveTo>
                <a:lnTo>
                  <a:pt x="1060609" y="0"/>
                </a:lnTo>
                <a:lnTo>
                  <a:pt x="1060609" y="1060609"/>
                </a:lnTo>
                <a:lnTo>
                  <a:pt x="0" y="1060609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Jost"/>
              <a:buNone/>
            </a:pPr>
            <a:endParaRPr sz="2800" b="0" i="0" u="none" strike="noStrike" cap="non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40" name="Google Shape;240;g3d209c0266a_0_18"/>
          <p:cNvSpPr txBox="1"/>
          <p:nvPr/>
        </p:nvSpPr>
        <p:spPr>
          <a:xfrm>
            <a:off x="6932491" y="1970456"/>
            <a:ext cx="4443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5B73"/>
              </a:buClr>
              <a:buSzPts val="2000"/>
              <a:buFont typeface="Jost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NVO tarybų bendradarbiavimas su kitų savivaldybių NVO tarybomis</a:t>
            </a:r>
            <a:endParaRPr sz="16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g3d209c0266a_0_18"/>
          <p:cNvSpPr/>
          <p:nvPr/>
        </p:nvSpPr>
        <p:spPr>
          <a:xfrm>
            <a:off x="555550" y="1959959"/>
            <a:ext cx="5900114" cy="23490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0F0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d209c0266a_0_18"/>
          <p:cNvSpPr/>
          <p:nvPr/>
        </p:nvSpPr>
        <p:spPr>
          <a:xfrm>
            <a:off x="784777" y="2050095"/>
            <a:ext cx="4710000" cy="24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1" i="0" u="none" strike="noStrike" cap="none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Dažniausios formos</a:t>
            </a:r>
            <a:endParaRPr sz="1816" b="1" i="0" u="none" strike="noStrike" cap="none">
              <a:solidFill>
                <a:srgbClr val="40888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2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gerosios patirties mainai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2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tarpusavio vizitai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2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bendri renginiai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2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išplėstiniai posėdžiai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392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6"/>
              <a:buFont typeface="Poppins"/>
              <a:buChar char="●"/>
            </a:pPr>
            <a:r>
              <a:rPr lang="en-GB" sz="1816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diskusijos ir susitikimai</a:t>
            </a:r>
            <a:endParaRPr sz="18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endParaRPr sz="1616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g3d209c0266a_0_18"/>
          <p:cNvSpPr/>
          <p:nvPr/>
        </p:nvSpPr>
        <p:spPr>
          <a:xfrm>
            <a:off x="555550" y="4472350"/>
            <a:ext cx="5927546" cy="17985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0F0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d209c0266a_0_18"/>
          <p:cNvSpPr/>
          <p:nvPr/>
        </p:nvSpPr>
        <p:spPr>
          <a:xfrm>
            <a:off x="697260" y="4581104"/>
            <a:ext cx="57312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6"/>
              <a:buFont typeface="Arial"/>
              <a:buNone/>
            </a:pP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Bendradarbiavimas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daugiausia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grindžiamas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patirties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mainais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b="1" i="0" u="none" strike="noStrike" cap="none" dirty="0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1" i="0" u="none" strike="noStrike" cap="none" dirty="0" err="1">
                <a:solidFill>
                  <a:srgbClr val="40888B"/>
                </a:solidFill>
                <a:latin typeface="Poppins"/>
                <a:ea typeface="Poppins"/>
                <a:cs typeface="Poppins"/>
                <a:sym typeface="Poppins"/>
              </a:rPr>
              <a:t>tinklaveika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leidžiančia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perimti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veiksmingas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praktikas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stiprinti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lt-LT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tarybų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8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kompetencijas</a:t>
            </a:r>
            <a:r>
              <a:rPr lang="en-GB" sz="18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200d5dcfa_2_172"/>
          <p:cNvSpPr/>
          <p:nvPr/>
        </p:nvSpPr>
        <p:spPr>
          <a:xfrm>
            <a:off x="167775" y="144775"/>
            <a:ext cx="11871900" cy="6597000"/>
          </a:xfrm>
          <a:prstGeom prst="rect">
            <a:avLst/>
          </a:prstGeom>
          <a:solidFill>
            <a:srgbClr val="4088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d200d5dcfa_2_172"/>
          <p:cNvSpPr txBox="1"/>
          <p:nvPr/>
        </p:nvSpPr>
        <p:spPr>
          <a:xfrm>
            <a:off x="508451" y="481513"/>
            <a:ext cx="50646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Kaip vertinate </a:t>
            </a:r>
            <a:endParaRPr sz="28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NVO tarybos </a:t>
            </a:r>
            <a:endParaRPr sz="28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sudarymo skaidrumą?</a:t>
            </a:r>
            <a:endParaRPr sz="1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g3d200d5dcfa_2_172"/>
          <p:cNvSpPr/>
          <p:nvPr/>
        </p:nvSpPr>
        <p:spPr>
          <a:xfrm>
            <a:off x="6201625" y="410275"/>
            <a:ext cx="5532600" cy="61467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lang="en-GB" sz="147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2" name="Google Shape;252;g3d200d5dcfa_2_172"/>
          <p:cNvCxnSpPr/>
          <p:nvPr/>
        </p:nvCxnSpPr>
        <p:spPr>
          <a:xfrm rot="10800000" flipH="1">
            <a:off x="538190" y="2034272"/>
            <a:ext cx="5376000" cy="11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g3d200d5dcfa_2_172"/>
          <p:cNvSpPr txBox="1"/>
          <p:nvPr/>
        </p:nvSpPr>
        <p:spPr>
          <a:xfrm>
            <a:off x="389974" y="4932972"/>
            <a:ext cx="48741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mažas NVO aktyvumas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informacijos pasiekiamumas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 visada aiškūs atrankos kriterijai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galimi interesų konfliktai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komunikacijos infrastruktūros trūkumai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g3d200d5dcfa_2_172"/>
          <p:cNvSpPr txBox="1"/>
          <p:nvPr/>
        </p:nvSpPr>
        <p:spPr>
          <a:xfrm>
            <a:off x="460259" y="2321081"/>
            <a:ext cx="55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</a:t>
            </a:r>
            <a:r>
              <a:rPr lang="en-GB" sz="20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ažniausiai užtikrina skaidrumą:</a:t>
            </a:r>
            <a:endParaRPr sz="20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5" name="Google Shape;255;g3d200d5dcfa_2_172"/>
          <p:cNvSpPr txBox="1"/>
          <p:nvPr/>
        </p:nvSpPr>
        <p:spPr>
          <a:xfrm>
            <a:off x="6749900" y="506967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d200d5dcfa_2_172"/>
          <p:cNvSpPr txBox="1"/>
          <p:nvPr/>
        </p:nvSpPr>
        <p:spPr>
          <a:xfrm>
            <a:off x="6841600" y="5546029"/>
            <a:ext cx="246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d200d5dcfa_2_172"/>
          <p:cNvSpPr txBox="1"/>
          <p:nvPr/>
        </p:nvSpPr>
        <p:spPr>
          <a:xfrm>
            <a:off x="7830239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d200d5dcfa_2_172"/>
          <p:cNvSpPr/>
          <p:nvPr/>
        </p:nvSpPr>
        <p:spPr>
          <a:xfrm>
            <a:off x="7157409" y="5199575"/>
            <a:ext cx="4068900" cy="1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d200d5dcfa_2_172"/>
          <p:cNvSpPr/>
          <p:nvPr/>
        </p:nvSpPr>
        <p:spPr>
          <a:xfrm>
            <a:off x="7157409" y="4737067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d200d5dcfa_2_172"/>
          <p:cNvSpPr/>
          <p:nvPr/>
        </p:nvSpPr>
        <p:spPr>
          <a:xfrm>
            <a:off x="7147534" y="4272756"/>
            <a:ext cx="4068900" cy="15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d200d5dcfa_2_172"/>
          <p:cNvSpPr/>
          <p:nvPr/>
        </p:nvSpPr>
        <p:spPr>
          <a:xfrm>
            <a:off x="7157409" y="3809288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d200d5dcfa_2_172"/>
          <p:cNvSpPr/>
          <p:nvPr/>
        </p:nvSpPr>
        <p:spPr>
          <a:xfrm>
            <a:off x="7147534" y="3345851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d200d5dcfa_2_172"/>
          <p:cNvSpPr/>
          <p:nvPr/>
        </p:nvSpPr>
        <p:spPr>
          <a:xfrm>
            <a:off x="7157409" y="5664187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d200d5dcfa_2_172"/>
          <p:cNvSpPr txBox="1"/>
          <p:nvPr/>
        </p:nvSpPr>
        <p:spPr>
          <a:xfrm>
            <a:off x="508444" y="4495085"/>
            <a:ext cx="55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Dažniausiai minimi iššūkiai</a:t>
            </a:r>
            <a:endParaRPr sz="20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5" name="Google Shape;265;g3d200d5dcfa_2_172"/>
          <p:cNvSpPr txBox="1"/>
          <p:nvPr/>
        </p:nvSpPr>
        <p:spPr>
          <a:xfrm>
            <a:off x="7274415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d200d5dcfa_2_172"/>
          <p:cNvSpPr txBox="1"/>
          <p:nvPr/>
        </p:nvSpPr>
        <p:spPr>
          <a:xfrm>
            <a:off x="8398777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d200d5dcfa_2_172"/>
          <p:cNvSpPr txBox="1"/>
          <p:nvPr/>
        </p:nvSpPr>
        <p:spPr>
          <a:xfrm>
            <a:off x="8960952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d200d5dcfa_2_172"/>
          <p:cNvSpPr txBox="1"/>
          <p:nvPr/>
        </p:nvSpPr>
        <p:spPr>
          <a:xfrm>
            <a:off x="9516117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d200d5dcfa_2_172"/>
          <p:cNvSpPr txBox="1"/>
          <p:nvPr/>
        </p:nvSpPr>
        <p:spPr>
          <a:xfrm>
            <a:off x="10083407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d200d5dcfa_2_172"/>
          <p:cNvSpPr txBox="1"/>
          <p:nvPr/>
        </p:nvSpPr>
        <p:spPr>
          <a:xfrm>
            <a:off x="10667732" y="5805275"/>
            <a:ext cx="433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d200d5dcfa_2_172"/>
          <p:cNvSpPr txBox="1"/>
          <p:nvPr/>
        </p:nvSpPr>
        <p:spPr>
          <a:xfrm>
            <a:off x="366050" y="2755135"/>
            <a:ext cx="51333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vieši kvietimai deleguoti kandidatus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aiški tvarka pagal teisės aktus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balsavimas ir kandidatų atranka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skirtingų sektorių atstovavimas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Char char="●"/>
            </a:pPr>
            <a:r>
              <a:rPr lang="en-GB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viešinama informacija apie veiklą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g3d200d5dcfa_2_172"/>
          <p:cNvSpPr/>
          <p:nvPr/>
        </p:nvSpPr>
        <p:spPr>
          <a:xfrm>
            <a:off x="7147534" y="2882301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d200d5dcfa_2_172"/>
          <p:cNvSpPr/>
          <p:nvPr/>
        </p:nvSpPr>
        <p:spPr>
          <a:xfrm>
            <a:off x="7147534" y="2425101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d200d5dcfa_2_172"/>
          <p:cNvSpPr/>
          <p:nvPr/>
        </p:nvSpPr>
        <p:spPr>
          <a:xfrm>
            <a:off x="7157409" y="1983376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d200d5dcfa_2_172"/>
          <p:cNvSpPr/>
          <p:nvPr/>
        </p:nvSpPr>
        <p:spPr>
          <a:xfrm>
            <a:off x="7157409" y="1551576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d200d5dcfa_2_172"/>
          <p:cNvSpPr/>
          <p:nvPr/>
        </p:nvSpPr>
        <p:spPr>
          <a:xfrm>
            <a:off x="7157409" y="1119776"/>
            <a:ext cx="4068900" cy="1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3d200d5dcfa_2_172"/>
          <p:cNvSpPr txBox="1"/>
          <p:nvPr/>
        </p:nvSpPr>
        <p:spPr>
          <a:xfrm>
            <a:off x="6749900" y="45933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d200d5dcfa_2_172"/>
          <p:cNvSpPr txBox="1"/>
          <p:nvPr/>
        </p:nvSpPr>
        <p:spPr>
          <a:xfrm>
            <a:off x="6749900" y="413637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d200d5dcfa_2_172"/>
          <p:cNvSpPr txBox="1"/>
          <p:nvPr/>
        </p:nvSpPr>
        <p:spPr>
          <a:xfrm>
            <a:off x="6749900" y="3678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d200d5dcfa_2_172"/>
          <p:cNvSpPr txBox="1"/>
          <p:nvPr/>
        </p:nvSpPr>
        <p:spPr>
          <a:xfrm>
            <a:off x="6749900" y="3214763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50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d200d5dcfa_2_172"/>
          <p:cNvSpPr txBox="1"/>
          <p:nvPr/>
        </p:nvSpPr>
        <p:spPr>
          <a:xfrm>
            <a:off x="6749900" y="2749938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60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d200d5dcfa_2_172"/>
          <p:cNvSpPr txBox="1"/>
          <p:nvPr/>
        </p:nvSpPr>
        <p:spPr>
          <a:xfrm>
            <a:off x="6749900" y="2285113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70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d200d5dcfa_2_172"/>
          <p:cNvSpPr txBox="1"/>
          <p:nvPr/>
        </p:nvSpPr>
        <p:spPr>
          <a:xfrm>
            <a:off x="6749900" y="1852038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80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d200d5dcfa_2_172"/>
          <p:cNvSpPr txBox="1"/>
          <p:nvPr/>
        </p:nvSpPr>
        <p:spPr>
          <a:xfrm>
            <a:off x="6749900" y="1418963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90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d200d5dcfa_2_172"/>
          <p:cNvSpPr txBox="1"/>
          <p:nvPr/>
        </p:nvSpPr>
        <p:spPr>
          <a:xfrm>
            <a:off x="6635750" y="985900"/>
            <a:ext cx="465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25" tIns="38850" rIns="77725" bIns="3885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lang="en-GB" sz="127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100</a:t>
            </a:r>
            <a:endParaRPr sz="11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d200d5dcfa_2_172"/>
          <p:cNvSpPr/>
          <p:nvPr/>
        </p:nvSpPr>
        <p:spPr>
          <a:xfrm>
            <a:off x="7402625" y="1749472"/>
            <a:ext cx="176800" cy="3927601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d200d5dcfa_2_172"/>
          <p:cNvSpPr/>
          <p:nvPr/>
        </p:nvSpPr>
        <p:spPr>
          <a:xfrm>
            <a:off x="7958450" y="4213031"/>
            <a:ext cx="176800" cy="1461076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d200d5dcfa_2_172"/>
          <p:cNvSpPr/>
          <p:nvPr/>
        </p:nvSpPr>
        <p:spPr>
          <a:xfrm>
            <a:off x="8526975" y="5199579"/>
            <a:ext cx="176800" cy="474527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d200d5dcfa_2_172"/>
          <p:cNvSpPr/>
          <p:nvPr/>
        </p:nvSpPr>
        <p:spPr>
          <a:xfrm>
            <a:off x="9103450" y="5613680"/>
            <a:ext cx="176800" cy="60149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d200d5dcfa_2_172"/>
          <p:cNvSpPr/>
          <p:nvPr/>
        </p:nvSpPr>
        <p:spPr>
          <a:xfrm>
            <a:off x="9644325" y="5613680"/>
            <a:ext cx="176800" cy="60149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d200d5dcfa_2_172"/>
          <p:cNvSpPr/>
          <p:nvPr/>
        </p:nvSpPr>
        <p:spPr>
          <a:xfrm>
            <a:off x="10211600" y="5593398"/>
            <a:ext cx="176800" cy="80426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d200d5dcfa_2_172"/>
          <p:cNvSpPr/>
          <p:nvPr/>
        </p:nvSpPr>
        <p:spPr>
          <a:xfrm>
            <a:off x="10804275" y="5593403"/>
            <a:ext cx="176800" cy="80426"/>
          </a:xfrm>
          <a:custGeom>
            <a:avLst/>
            <a:gdLst/>
            <a:ahLst/>
            <a:cxnLst/>
            <a:rect l="l" t="t" r="r" b="b"/>
            <a:pathLst>
              <a:path w="131" h="1431" extrusionOk="0">
                <a:moveTo>
                  <a:pt x="0" y="0"/>
                </a:moveTo>
                <a:lnTo>
                  <a:pt x="131" y="0"/>
                </a:lnTo>
                <a:lnTo>
                  <a:pt x="131" y="1431"/>
                </a:lnTo>
                <a:lnTo>
                  <a:pt x="0" y="14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AA87A"/>
          </a:solidFill>
          <a:ln>
            <a:noFill/>
          </a:ln>
        </p:spPr>
        <p:txBody>
          <a:bodyPr spcFirstLastPara="1" wrap="square" lIns="77725" tIns="38850" rIns="77725" bIns="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endParaRPr sz="153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d200d5dcfa_2_172"/>
          <p:cNvSpPr txBox="1"/>
          <p:nvPr/>
        </p:nvSpPr>
        <p:spPr>
          <a:xfrm>
            <a:off x="8089288" y="6126675"/>
            <a:ext cx="2176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Vertinimas balais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g3d200d5dcfa_2_172"/>
          <p:cNvSpPr txBox="1"/>
          <p:nvPr/>
        </p:nvSpPr>
        <p:spPr>
          <a:xfrm rot="-5400000">
            <a:off x="4770638" y="3152075"/>
            <a:ext cx="359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Respondentų skaičius procentais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0cb3322b5_0_170"/>
          <p:cNvSpPr txBox="1"/>
          <p:nvPr/>
        </p:nvSpPr>
        <p:spPr>
          <a:xfrm>
            <a:off x="500938" y="488047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</a:t>
            </a:r>
            <a:r>
              <a:rPr lang="en-GB" sz="2800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ų </a:t>
            </a: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veiklos prioritetai (1)</a:t>
            </a:r>
            <a:endParaRPr sz="2800" b="0" i="0" u="none" strike="noStrike" cap="none">
              <a:solidFill>
                <a:srgbClr val="40888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00" name="Google Shape;300;g3d0cb3322b5_0_170"/>
          <p:cNvCxnSpPr/>
          <p:nvPr/>
        </p:nvCxnSpPr>
        <p:spPr>
          <a:xfrm rot="10800000" flipH="1">
            <a:off x="0" y="1247850"/>
            <a:ext cx="5127600" cy="10500"/>
          </a:xfrm>
          <a:prstGeom prst="straightConnector1">
            <a:avLst/>
          </a:prstGeom>
          <a:noFill/>
          <a:ln w="1905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g3d0cb3322b5_0_170"/>
          <p:cNvSpPr/>
          <p:nvPr/>
        </p:nvSpPr>
        <p:spPr>
          <a:xfrm>
            <a:off x="553750" y="1740700"/>
            <a:ext cx="11043300" cy="45195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0F0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d0cb3322b5_0_170"/>
          <p:cNvSpPr/>
          <p:nvPr/>
        </p:nvSpPr>
        <p:spPr>
          <a:xfrm>
            <a:off x="689855" y="1971100"/>
            <a:ext cx="10054756" cy="4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566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Bendradarbiavimo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stiprinimas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savivaldybe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kitomis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</a:t>
            </a:r>
          </a:p>
          <a:p>
            <a:pPr marL="100575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sektoriaus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kompetencijų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gebėjimų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stiprinimas</a:t>
            </a:r>
            <a:endParaRPr lang="en-GB" sz="2016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75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Viešųjų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paslaugų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perdavimo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plėtra</a:t>
            </a:r>
            <a:endParaRPr lang="en-GB"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75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finansavimo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mechanizmų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tobulinimas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skaidrumas</a:t>
            </a:r>
            <a:endParaRPr lang="en-GB"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75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sektoriaus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matomumo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žinomumo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informacijos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sklaidos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didinimas</a:t>
            </a:r>
            <a:endParaRPr lang="en-GB"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75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2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Bendruomenių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įtrauktis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pilietiškumas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savanorystė</a:t>
            </a:r>
            <a:endParaRPr lang="en-GB"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75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24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vidaus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veiklos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stiprinimas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g3d0cb3322b5_0_170"/>
          <p:cNvSpPr/>
          <p:nvPr/>
        </p:nvSpPr>
        <p:spPr>
          <a:xfrm>
            <a:off x="11307100" y="1740700"/>
            <a:ext cx="290100" cy="4519500"/>
          </a:xfrm>
          <a:prstGeom prst="rect">
            <a:avLst/>
          </a:prstGeom>
          <a:solidFill>
            <a:srgbClr val="7AA87A"/>
          </a:solidFill>
          <a:ln w="9525" cap="flat" cmpd="sng">
            <a:solidFill>
              <a:srgbClr val="F0F0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d209c0266a_0_64"/>
          <p:cNvSpPr txBox="1"/>
          <p:nvPr/>
        </p:nvSpPr>
        <p:spPr>
          <a:xfrm>
            <a:off x="500938" y="488047"/>
            <a:ext cx="1104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 b="0" i="0" u="none" strike="noStrike" cap="none">
                <a:solidFill>
                  <a:srgbClr val="40888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NVO tarybų veiklos prioritetai (2)</a:t>
            </a:r>
            <a:endParaRPr sz="2800" b="0" i="0" u="none" strike="noStrike" cap="none">
              <a:solidFill>
                <a:srgbClr val="40888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09" name="Google Shape;309;g3d209c0266a_0_64"/>
          <p:cNvCxnSpPr/>
          <p:nvPr/>
        </p:nvCxnSpPr>
        <p:spPr>
          <a:xfrm rot="10800000" flipH="1">
            <a:off x="10475" y="1247825"/>
            <a:ext cx="5117100" cy="21000"/>
          </a:xfrm>
          <a:prstGeom prst="straightConnector1">
            <a:avLst/>
          </a:prstGeom>
          <a:noFill/>
          <a:ln w="19050" cap="flat" cmpd="sng">
            <a:solidFill>
              <a:srgbClr val="40888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g3d209c0266a_0_64"/>
          <p:cNvSpPr/>
          <p:nvPr/>
        </p:nvSpPr>
        <p:spPr>
          <a:xfrm>
            <a:off x="553750" y="1740700"/>
            <a:ext cx="11043300" cy="4519500"/>
          </a:xfrm>
          <a:prstGeom prst="rect">
            <a:avLst/>
          </a:prstGeom>
          <a:solidFill>
            <a:srgbClr val="F4F8F2"/>
          </a:solidFill>
          <a:ln w="9525" cap="flat" cmpd="sng">
            <a:solidFill>
              <a:srgbClr val="F4F8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d209c0266a_0_64"/>
          <p:cNvSpPr/>
          <p:nvPr/>
        </p:nvSpPr>
        <p:spPr>
          <a:xfrm>
            <a:off x="828517" y="1761773"/>
            <a:ext cx="10030240" cy="4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566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13%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nežino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prioritetų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arba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jie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nėra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nustatyti</a:t>
            </a:r>
            <a:endParaRPr lang="en-GB"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84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Pagrindinės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kryptys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išliko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pačios</a:t>
            </a:r>
            <a:endParaRPr lang="en-GB"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00584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5661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Poppins"/>
              <a:buChar char="●"/>
            </a:pP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Nauji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akcentai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marL="100584"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6"/>
            </a:pPr>
            <a:endParaRPr sz="20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Wingdings" panose="05000000000000000000" pitchFamily="2" charset="2"/>
              <a:buChar char="Ø"/>
            </a:pPr>
            <a:r>
              <a:rPr lang="en-GB" sz="20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augėja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dėmesio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bendradarbiavimui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savivaldybės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institucijomis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kitomis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NVO,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patirties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maina</a:t>
            </a:r>
            <a:r>
              <a:rPr lang="en-GB" sz="20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tarp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savivaldybių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endParaRPr lang="lt-LT" sz="2016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Wingdings" panose="05000000000000000000" pitchFamily="2" charset="2"/>
              <a:buChar char="Ø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kompetencijų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gebėjimų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stiprinim</a:t>
            </a:r>
            <a:r>
              <a:rPr lang="en-GB" sz="20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mokymus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konsultacijas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informacijos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sklaidą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  <a:endParaRPr lang="lt-LT" sz="2016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Wingdings" panose="05000000000000000000" pitchFamily="2" charset="2"/>
              <a:buChar char="Ø"/>
            </a:pP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NVO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tarybos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vidaus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procesų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gerinim</a:t>
            </a:r>
            <a:r>
              <a:rPr lang="en-GB" sz="20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</a:t>
            </a:r>
            <a:r>
              <a:rPr lang="en-GB" sz="20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matomumo</a:t>
            </a:r>
            <a:r>
              <a:rPr lang="en-GB" sz="2016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016" b="0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didinim</a:t>
            </a:r>
            <a:r>
              <a:rPr lang="en-GB" sz="2016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</a:t>
            </a:r>
            <a:r>
              <a:rPr lang="en-GB" sz="2016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16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g3d209c0266a_0_64"/>
          <p:cNvSpPr/>
          <p:nvPr/>
        </p:nvSpPr>
        <p:spPr>
          <a:xfrm>
            <a:off x="11307100" y="1740700"/>
            <a:ext cx="290100" cy="4519500"/>
          </a:xfrm>
          <a:prstGeom prst="rect">
            <a:avLst/>
          </a:prstGeom>
          <a:solidFill>
            <a:srgbClr val="7AA87A"/>
          </a:solidFill>
          <a:ln w="9525" cap="flat" cmpd="sng">
            <a:solidFill>
              <a:srgbClr val="F0F0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025" tIns="37500" rIns="75025" bIns="37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endParaRPr sz="147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Master">
  <a:themeElements>
    <a:clrScheme name="Custom 77">
      <a:dk1>
        <a:srgbClr val="304359"/>
      </a:dk1>
      <a:lt1>
        <a:srgbClr val="FFFFFF"/>
      </a:lt1>
      <a:dk2>
        <a:srgbClr val="304359"/>
      </a:dk2>
      <a:lt2>
        <a:srgbClr val="F7F7F7"/>
      </a:lt2>
      <a:accent1>
        <a:srgbClr val="E9ECEF"/>
      </a:accent1>
      <a:accent2>
        <a:srgbClr val="F1CF9D"/>
      </a:accent2>
      <a:accent3>
        <a:srgbClr val="415977"/>
      </a:accent3>
      <a:accent4>
        <a:srgbClr val="778DA9"/>
      </a:accent4>
      <a:accent5>
        <a:srgbClr val="F8F9FA"/>
      </a:accent5>
      <a:accent6>
        <a:srgbClr val="304359"/>
      </a:accent6>
      <a:hlink>
        <a:srgbClr val="304359"/>
      </a:hlink>
      <a:folHlink>
        <a:srgbClr val="3043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4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8C3DD"/>
      </a:accent1>
      <a:accent2>
        <a:srgbClr val="224D9B"/>
      </a:accent2>
      <a:accent3>
        <a:srgbClr val="101013"/>
      </a:accent3>
      <a:accent4>
        <a:srgbClr val="000000"/>
      </a:accent4>
      <a:accent5>
        <a:srgbClr val="FFFFFF"/>
      </a:accent5>
      <a:accent6>
        <a:srgbClr val="000000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">
  <a:themeElements>
    <a:clrScheme name="Custom 77">
      <a:dk1>
        <a:srgbClr val="304359"/>
      </a:dk1>
      <a:lt1>
        <a:srgbClr val="FFFFFF"/>
      </a:lt1>
      <a:dk2>
        <a:srgbClr val="304359"/>
      </a:dk2>
      <a:lt2>
        <a:srgbClr val="F7F7F7"/>
      </a:lt2>
      <a:accent1>
        <a:srgbClr val="E9ECEF"/>
      </a:accent1>
      <a:accent2>
        <a:srgbClr val="F1CF9D"/>
      </a:accent2>
      <a:accent3>
        <a:srgbClr val="415977"/>
      </a:accent3>
      <a:accent4>
        <a:srgbClr val="778DA9"/>
      </a:accent4>
      <a:accent5>
        <a:srgbClr val="F8F9FA"/>
      </a:accent5>
      <a:accent6>
        <a:srgbClr val="304359"/>
      </a:accent6>
      <a:hlink>
        <a:srgbClr val="304359"/>
      </a:hlink>
      <a:folHlink>
        <a:srgbClr val="3043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1261</Words>
  <Application>Microsoft Office PowerPoint</Application>
  <PresentationFormat>Widescreen</PresentationFormat>
  <Paragraphs>271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Jost</vt:lpstr>
      <vt:lpstr>Poppins</vt:lpstr>
      <vt:lpstr>Wingdings</vt:lpstr>
      <vt:lpstr>DM Sans</vt:lpstr>
      <vt:lpstr>Open Sans</vt:lpstr>
      <vt:lpstr>Calibri</vt:lpstr>
      <vt:lpstr>Arial</vt:lpstr>
      <vt:lpstr>Poppins Light</vt:lpstr>
      <vt:lpstr>Gill Sans</vt:lpstr>
      <vt:lpstr>Poppins Medium</vt:lpstr>
      <vt:lpstr>Poppins SemiBold</vt:lpstr>
      <vt:lpstr>Jost Light</vt:lpstr>
      <vt:lpstr>Master</vt:lpstr>
      <vt:lpstr>Office Theme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Olia Žuravliova</cp:lastModifiedBy>
  <cp:revision>2</cp:revision>
  <dcterms:modified xsi:type="dcterms:W3CDTF">2026-04-16T08:42:03Z</dcterms:modified>
</cp:coreProperties>
</file>